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media/image1.svg" ContentType="image/svg+xml"/>
  <Override PartName="/ppt/media/image10.svg" ContentType="image/svg+xml"/>
  <Override PartName="/ppt/media/image11.svg" ContentType="image/svg+xml"/>
  <Override PartName="/ppt/media/image12.svg" ContentType="image/svg+xml"/>
  <Override PartName="/ppt/media/image13.svg" ContentType="image/svg+xml"/>
  <Override PartName="/ppt/media/image2.svg" ContentType="image/svg+xml"/>
  <Override PartName="/ppt/media/image3.svg" ContentType="image/svg+xml"/>
  <Override PartName="/ppt/media/image4.svg" ContentType="image/svg+xml"/>
  <Override PartName="/ppt/media/image5.svg" ContentType="image/svg+xml"/>
  <Override PartName="/ppt/media/image6.svg" ContentType="image/svg+xml"/>
  <Override PartName="/ppt/media/image7.svg" ContentType="image/svg+xml"/>
  <Override PartName="/ppt/media/image8.svg" ContentType="image/svg+xml"/>
  <Override PartName="/ppt/media/image9.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9"/>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5" r:id="rId43"/>
    <p:sldId id="296" r:id="rId44"/>
    <p:sldId id="297" r:id="rId45"/>
    <p:sldId id="298" r:id="rId46"/>
    <p:sldId id="299" r:id="rId47"/>
    <p:sldId id="300" r:id="rId48"/>
    <p:sldId id="301" r:id="rId49"/>
    <p:sldId id="302" r:id="rId50"/>
    <p:sldId id="303" r:id="rId51"/>
    <p:sldId id="304" r:id="rId52"/>
    <p:sldId id="305" r:id="rId53"/>
    <p:sldId id="306" r:id="rId54"/>
    <p:sldId id="307" r:id="rId55"/>
    <p:sldId id="308" r:id="rId56"/>
  </p:sldIdLst>
  <p:sldSz cx="18288000" cy="10287000"/>
  <p:notesSz cx="6858000" cy="9144000"/>
  <p:embeddedFontLst>
    <p:embeddedFont>
      <p:font typeface="Cabin Regular" panose="00000500000000000000"/>
      <p:regular r:id="rId60"/>
    </p:embeddedFont>
    <p:embeddedFont>
      <p:font typeface="Saira Medium Bold" panose="00000700000000000000"/>
      <p:bold r:id="rId61"/>
    </p:embeddedFont>
    <p:embeddedFont>
      <p:font typeface="Cabin Regular Bold" panose="00000600000000000000"/>
      <p:regular r:id="rId62"/>
    </p:embeddedFont>
    <p:embeddedFont>
      <p:font typeface="Saira Medium" panose="00000600000000000000"/>
      <p:regular r:id="rId63"/>
    </p:embeddedFont>
    <p:embeddedFont>
      <p:font typeface="Calibri" panose="020F0502020204030204" charset="0"/>
      <p:regular r:id="rId64"/>
      <p:bold r:id="rId65"/>
      <p:italic r:id="rId66"/>
      <p:boldItalic r:id="rId67"/>
    </p:embeddedFont>
    <p:embeddedFont>
      <p:font typeface="Canva Sans Bold" panose="020B0803030501040103"/>
      <p:bold r:id="rId6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8" Type="http://schemas.openxmlformats.org/officeDocument/2006/relationships/font" Target="fonts/font9.fntdata"/><Relationship Id="rId67" Type="http://schemas.openxmlformats.org/officeDocument/2006/relationships/font" Target="fonts/font8.fntdata"/><Relationship Id="rId66" Type="http://schemas.openxmlformats.org/officeDocument/2006/relationships/font" Target="fonts/font7.fntdata"/><Relationship Id="rId65" Type="http://schemas.openxmlformats.org/officeDocument/2006/relationships/font" Target="fonts/font6.fntdata"/><Relationship Id="rId64" Type="http://schemas.openxmlformats.org/officeDocument/2006/relationships/font" Target="fonts/font5.fntdata"/><Relationship Id="rId63" Type="http://schemas.openxmlformats.org/officeDocument/2006/relationships/font" Target="fonts/font4.fntdata"/><Relationship Id="rId62" Type="http://schemas.openxmlformats.org/officeDocument/2006/relationships/font" Target="fonts/font3.fntdata"/><Relationship Id="rId61" Type="http://schemas.openxmlformats.org/officeDocument/2006/relationships/font" Target="fonts/font2.fntdata"/><Relationship Id="rId60" Type="http://schemas.openxmlformats.org/officeDocument/2006/relationships/font" Target="fonts/font1.fntdata"/><Relationship Id="rId6" Type="http://schemas.openxmlformats.org/officeDocument/2006/relationships/slide" Target="slides/slide4.xml"/><Relationship Id="rId59" Type="http://schemas.openxmlformats.org/officeDocument/2006/relationships/tableStyles" Target="tableStyles.xml"/><Relationship Id="rId58" Type="http://schemas.openxmlformats.org/officeDocument/2006/relationships/viewProps" Target="viewProps.xml"/><Relationship Id="rId57" Type="http://schemas.openxmlformats.org/officeDocument/2006/relationships/presProps" Target="presProps.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3.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notesMaster" Target="notesMasters/notesMaster1.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fld>
            <a:endParaRPr lang="cs-CZ"/>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endParaRPr lang="cs-CZ" smtClean="0"/>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(Mô hình hóa cho dễ hiểu thì: hãy xem quá trình học máy là quá trình một học sinh đi học toán ở trường. Những bài tập được làm ở trường là training set. Trong quá trình học ở trường, giáo viên sẽ đưa ra những bài kiểm tra 15', để xem học sinh này yếu chỗ nào, mạnh chỗ nào để sửa chữa cách dạy. Và tất nhiên, để tránh việc học vẹt, những bài kiểm tra 15' này phải khác với những bài tập đã được làm (đây chính là Validation). Cuối kì, học sinh này được tham gia kì thi cuối kì để xét xem có được lên lớp ko hay ở lại. Bài kiểm tra cuối kì này, chính xác là Testing set.)</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endParaRPr lang="cs-CZ" smtClean="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svg"/><Relationship Id="rId3" Type="http://schemas.openxmlformats.org/officeDocument/2006/relationships/image" Target="../media/image2.png"/><Relationship Id="rId2" Type="http://schemas.openxmlformats.org/officeDocument/2006/relationships/image" Target="../media/image1.sv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0.svg"/><Relationship Id="rId1" Type="http://schemas.openxmlformats.org/officeDocument/2006/relationships/image" Target="../media/image14.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1.png"/></Relationships>
</file>

<file path=ppt/slides/_rels/slide12.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5.png"/><Relationship Id="rId2" Type="http://schemas.openxmlformats.org/officeDocument/2006/relationships/image" Target="../media/image2.png"/><Relationship Id="rId1"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1.svg"/><Relationship Id="rId1"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png"/><Relationship Id="rId1" Type="http://schemas.openxmlformats.org/officeDocument/2006/relationships/image" Target="../media/image12.png"/></Relationships>
</file>

<file path=ppt/slides/_rels/slide15.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16.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18.png"/><Relationship Id="rId3" Type="http://schemas.openxmlformats.org/officeDocument/2006/relationships/slide" Target="slide3.xml"/><Relationship Id="rId2" Type="http://schemas.openxmlformats.org/officeDocument/2006/relationships/image" Target="../media/image12.svg"/><Relationship Id="rId1" Type="http://schemas.openxmlformats.org/officeDocument/2006/relationships/image" Target="../media/image17.png"/></Relationships>
</file>

<file path=ppt/slides/_rels/slide17.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9.png"/><Relationship Id="rId2" Type="http://schemas.openxmlformats.org/officeDocument/2006/relationships/image" Target="../media/image10.png"/><Relationship Id="rId1" Type="http://schemas.openxmlformats.org/officeDocument/2006/relationships/image" Target="../media/image5.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1.svg"/><Relationship Id="rId1" Type="http://schemas.openxmlformats.org/officeDocument/2006/relationships/image" Target="../media/image16.png"/></Relationships>
</file>

<file path=ppt/slides/_rels/slide19.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hyperlink" Target="https://machinelearningcoban.com/general/2017/02/06/featureengineering/#main-algorithms" TargetMode="External"/><Relationship Id="rId2" Type="http://schemas.openxmlformats.org/officeDocument/2006/relationships/image" Target="../media/image11.svg"/><Relationship Id="rId1" Type="http://schemas.openxmlformats.org/officeDocument/2006/relationships/image" Target="../media/image16.png"/></Relationships>
</file>

<file path=ppt/slides/_rels/slide2.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svg"/><Relationship Id="rId3" Type="http://schemas.openxmlformats.org/officeDocument/2006/relationships/image" Target="../media/image2.png"/><Relationship Id="rId2" Type="http://schemas.openxmlformats.org/officeDocument/2006/relationships/image" Target="../media/image1.svg"/><Relationship Id="rId1"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7.png"/><Relationship Id="rId1" Type="http://schemas.openxmlformats.org/officeDocument/2006/relationships/image" Target="../media/image20.png"/></Relationships>
</file>

<file path=ppt/slides/_rels/slide21.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image" Target="../media/image4.png"/></Relationships>
</file>

<file path=ppt/slides/_rels/slide22.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21.png"/><Relationship Id="rId2" Type="http://schemas.openxmlformats.org/officeDocument/2006/relationships/image" Target="../media/image10.png"/><Relationship Id="rId1" Type="http://schemas.openxmlformats.org/officeDocument/2006/relationships/image" Target="../media/image5.png"/></Relationships>
</file>

<file path=ppt/slides/_rels/slide23.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0.png"/><Relationship Id="rId2" Type="http://schemas.openxmlformats.org/officeDocument/2006/relationships/image" Target="../media/image13.svg"/><Relationship Id="rId1" Type="http://schemas.openxmlformats.org/officeDocument/2006/relationships/image" Target="../media/image22.png"/></Relationships>
</file>

<file path=ppt/slides/_rels/slide24.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image" Target="../media/image4.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0.png"/><Relationship Id="rId1" Type="http://schemas.openxmlformats.org/officeDocument/2006/relationships/image" Target="../media/image5.png"/></Relationships>
</file>

<file path=ppt/slides/_rels/slide26.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7.xml"/><Relationship Id="rId3" Type="http://schemas.openxmlformats.org/officeDocument/2006/relationships/image" Target="../media/image10.png"/><Relationship Id="rId2" Type="http://schemas.openxmlformats.org/officeDocument/2006/relationships/image" Target="../media/image13.svg"/><Relationship Id="rId1" Type="http://schemas.openxmlformats.org/officeDocument/2006/relationships/image" Target="../media/image22.png"/></Relationships>
</file>

<file path=ppt/slides/_rels/slide27.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image" Target="../media/image4.png"/></Relationships>
</file>

<file path=ppt/slides/_rels/slide28.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23.png"/><Relationship Id="rId3" Type="http://schemas.openxmlformats.org/officeDocument/2006/relationships/image" Target="../media/image10.png"/><Relationship Id="rId2" Type="http://schemas.openxmlformats.org/officeDocument/2006/relationships/image" Target="../media/image13.svg"/><Relationship Id="rId1" Type="http://schemas.openxmlformats.org/officeDocument/2006/relationships/image" Target="../media/image22.png"/></Relationships>
</file>

<file path=ppt/slides/_rels/slide29.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image" Target="../media/image4.png"/></Relationships>
</file>

<file path=ppt/slides/_rels/slide3.xml.rels><?xml version="1.0" encoding="UTF-8" standalone="yes"?>
<Relationships xmlns="http://schemas.openxmlformats.org/package/2006/relationships"><Relationship Id="rId9" Type="http://schemas.openxmlformats.org/officeDocument/2006/relationships/image" Target="../media/image4.svg"/><Relationship Id="rId8" Type="http://schemas.openxmlformats.org/officeDocument/2006/relationships/image" Target="../media/image5.png"/><Relationship Id="rId7" Type="http://schemas.openxmlformats.org/officeDocument/2006/relationships/image" Target="../media/image2.svg"/><Relationship Id="rId6" Type="http://schemas.openxmlformats.org/officeDocument/2006/relationships/image" Target="../media/image2.png"/><Relationship Id="rId5" Type="http://schemas.openxmlformats.org/officeDocument/2006/relationships/slide" Target="slide8.xml"/><Relationship Id="rId4" Type="http://schemas.openxmlformats.org/officeDocument/2006/relationships/slide" Target="slide7.xml"/><Relationship Id="rId3" Type="http://schemas.openxmlformats.org/officeDocument/2006/relationships/slide" Target="slide5.xml"/><Relationship Id="rId2" Type="http://schemas.openxmlformats.org/officeDocument/2006/relationships/image" Target="../media/image3.svg"/><Relationship Id="rId10" Type="http://schemas.openxmlformats.org/officeDocument/2006/relationships/slideLayout" Target="../slideLayouts/slideLayout7.xml"/><Relationship Id="rId1" Type="http://schemas.openxmlformats.org/officeDocument/2006/relationships/image" Target="../media/image4.png"/></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png"/></Relationships>
</file>

<file path=ppt/slides/_rels/slide31.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32.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2.png"/><Relationship Id="rId3" Type="http://schemas.openxmlformats.org/officeDocument/2006/relationships/slide" Target="slide7.xml"/><Relationship Id="rId2" Type="http://schemas.openxmlformats.org/officeDocument/2006/relationships/slide" Target="slide5.xml"/><Relationship Id="rId1" Type="http://schemas.openxmlformats.org/officeDocument/2006/relationships/image" Target="../media/image4.png"/></Relationships>
</file>

<file path=ppt/slides/_rels/slide33.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24.png"/><Relationship Id="rId2" Type="http://schemas.openxmlformats.org/officeDocument/2006/relationships/image" Target="../media/image2.png"/><Relationship Id="rId1" Type="http://schemas.openxmlformats.org/officeDocument/2006/relationships/image" Target="../media/image12.png"/></Relationships>
</file>

<file path=ppt/slides/_rels/slide34.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hyperlink" Target="https://codelearn.io/sharing/tim-hieu-thu-vien-numpy-trong-python" TargetMode="External"/><Relationship Id="rId5" Type="http://schemas.openxmlformats.org/officeDocument/2006/relationships/hyperlink" Target="https://www.anaconda.com/" TargetMode="External"/><Relationship Id="rId4" Type="http://schemas.openxmlformats.org/officeDocument/2006/relationships/image" Target="../media/image25.png"/><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image" Target="../media/image4.png"/></Relationships>
</file>

<file path=ppt/slides/_rels/slide35.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26.png"/><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image" Target="../media/image4.png"/></Relationships>
</file>

<file path=ppt/slides/_rels/slide36.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27.png"/><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image" Target="../media/image4.png"/></Relationships>
</file>

<file path=ppt/slides/_rels/slide37.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28.png"/><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image" Target="../media/image4.png"/></Relationships>
</file>

<file path=ppt/slides/_rels/slide38.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29.png"/><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image" Target="../media/image4.png"/></Relationships>
</file>

<file path=ppt/slides/_rels/slide39.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30.png"/><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svg"/><Relationship Id="rId1" Type="http://schemas.openxmlformats.org/officeDocument/2006/relationships/image" Target="../media/image6.png"/></Relationships>
</file>

<file path=ppt/slides/_rels/slide40.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31.png"/><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image" Target="../media/image4.png"/></Relationships>
</file>

<file path=ppt/slides/_rels/slide41.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32.png"/><Relationship Id="rId2" Type="http://schemas.openxmlformats.org/officeDocument/2006/relationships/image" Target="../media/image2.png"/><Relationship Id="rId1" Type="http://schemas.openxmlformats.org/officeDocument/2006/relationships/image" Target="../media/image12.png"/></Relationships>
</file>

<file path=ppt/slides/_rels/slide42.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33.png"/><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image" Target="../media/image4.png"/></Relationships>
</file>

<file path=ppt/slides/_rels/slide43.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34.png"/><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image" Target="../media/image4.png"/></Relationships>
</file>

<file path=ppt/slides/_rels/slide44.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35.png"/><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image" Target="../media/image4.png"/></Relationships>
</file>

<file path=ppt/slides/_rels/slide45.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36.png"/><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image" Target="../media/image4.png"/></Relationships>
</file>

<file path=ppt/slides/_rels/slide46.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37.png"/><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image" Target="../media/image4.png"/></Relationships>
</file>

<file path=ppt/slides/_rels/slide47.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38.png"/><Relationship Id="rId2" Type="http://schemas.openxmlformats.org/officeDocument/2006/relationships/image" Target="../media/image5.png"/><Relationship Id="rId1" Type="http://schemas.openxmlformats.org/officeDocument/2006/relationships/image" Target="../media/image4.png"/></Relationships>
</file>

<file path=ppt/slides/_rels/slide48.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39.png"/><Relationship Id="rId2" Type="http://schemas.openxmlformats.org/officeDocument/2006/relationships/image" Target="../media/image2.png"/><Relationship Id="rId1" Type="http://schemas.openxmlformats.org/officeDocument/2006/relationships/image" Target="../media/image12.png"/></Relationships>
</file>

<file path=ppt/slides/_rels/slide49.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40.png"/><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image" Target="../media/image4.png"/></Relationships>
</file>

<file path=ppt/slides/_rels/slide5.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8.png"/><Relationship Id="rId2" Type="http://schemas.openxmlformats.org/officeDocument/2006/relationships/image" Target="../media/image6.svg"/><Relationship Id="rId1" Type="http://schemas.openxmlformats.org/officeDocument/2006/relationships/image" Target="../media/image7.png"/></Relationships>
</file>

<file path=ppt/slides/_rels/slide50.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41.png"/><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image" Target="../media/image4.png"/></Relationships>
</file>

<file path=ppt/slides/_rels/slide51.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42.png"/><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image" Target="../media/image4.png"/></Relationships>
</file>

<file path=ppt/slides/_rels/slide52.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43.png"/><Relationship Id="rId2" Type="http://schemas.openxmlformats.org/officeDocument/2006/relationships/image" Target="../media/image5.png"/><Relationship Id="rId1" Type="http://schemas.openxmlformats.org/officeDocument/2006/relationships/image" Target="../media/image4.png"/></Relationships>
</file>

<file path=ppt/slides/_rels/slide53.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45.png"/><Relationship Id="rId3" Type="http://schemas.openxmlformats.org/officeDocument/2006/relationships/image" Target="../media/image44.png"/><Relationship Id="rId2" Type="http://schemas.openxmlformats.org/officeDocument/2006/relationships/image" Target="../media/image5.png"/><Relationship Id="rId1" Type="http://schemas.openxmlformats.org/officeDocument/2006/relationships/image" Target="../media/image4.png"/></Relationships>
</file>

<file path=ppt/slides/_rels/slide6.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9.png"/><Relationship Id="rId2" Type="http://schemas.openxmlformats.org/officeDocument/2006/relationships/image" Target="../media/image6.svg"/><Relationship Id="rId1"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7.svg"/><Relationship Id="rId1"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8.svg"/><Relationship Id="rId1" Type="http://schemas.openxmlformats.org/officeDocument/2006/relationships/image" Target="../media/image11.png"/></Relationships>
</file>

<file path=ppt/slides/_rels/slide9.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2.svg"/><Relationship Id="rId3" Type="http://schemas.openxmlformats.org/officeDocument/2006/relationships/image" Target="../media/image2.png"/><Relationship Id="rId2" Type="http://schemas.openxmlformats.org/officeDocument/2006/relationships/image" Target="../media/image9.svg"/><Relationship Id="rId1"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5" y="7581278"/>
            <a:ext cx="18288000" cy="2720989"/>
          </a:xfrm>
          <a:custGeom>
            <a:avLst/>
            <a:gdLst/>
            <a:ahLst/>
            <a:cxnLst/>
            <a:rect l="l" t="t" r="r" b="b"/>
            <a:pathLst>
              <a:path w="18288000" h="2720989">
                <a:moveTo>
                  <a:pt x="0" y="0"/>
                </a:moveTo>
                <a:lnTo>
                  <a:pt x="18288000" y="0"/>
                </a:lnTo>
                <a:lnTo>
                  <a:pt x="18288000" y="2720989"/>
                </a:lnTo>
                <a:lnTo>
                  <a:pt x="0" y="2720989"/>
                </a:lnTo>
                <a:lnTo>
                  <a:pt x="0" y="0"/>
                </a:lnTo>
                <a:close/>
              </a:path>
            </a:pathLst>
          </a:custGeom>
          <a:blipFill>
            <a:blip r:embed="rId1">
              <a:extLst>
                <a:ext uri="{96DAC541-7B7A-43D3-8B79-37D633B846F1}">
                  <asvg:svgBlip xmlns:asvg="http://schemas.microsoft.com/office/drawing/2016/SVG/main" r:embed="rId2"/>
                </a:ext>
              </a:extLst>
            </a:blip>
            <a:stretch>
              <a:fillRect b="-278061"/>
            </a:stretch>
          </a:blipFill>
        </p:spPr>
      </p:sp>
      <p:sp>
        <p:nvSpPr>
          <p:cNvPr id="3" name="AutoShape 3"/>
          <p:cNvSpPr/>
          <p:nvPr/>
        </p:nvSpPr>
        <p:spPr>
          <a:xfrm rot="5043">
            <a:off x="1028656" y="1059656"/>
            <a:ext cx="16230617" cy="0"/>
          </a:xfrm>
          <a:prstGeom prst="line">
            <a:avLst/>
          </a:prstGeom>
          <a:ln w="9525" cap="flat">
            <a:solidFill>
              <a:srgbClr val="2C2C2C"/>
            </a:solidFill>
            <a:prstDash val="solid"/>
            <a:headEnd type="none" w="sm" len="sm"/>
            <a:tailEnd type="none" w="sm" len="sm"/>
          </a:ln>
        </p:spPr>
      </p:sp>
      <p:sp>
        <p:nvSpPr>
          <p:cNvPr id="4" name="TextBox 4"/>
          <p:cNvSpPr txBox="1"/>
          <p:nvPr/>
        </p:nvSpPr>
        <p:spPr>
          <a:xfrm>
            <a:off x="1704634" y="1374746"/>
            <a:ext cx="2337586" cy="306705"/>
          </a:xfrm>
          <a:prstGeom prst="rect">
            <a:avLst/>
          </a:prstGeom>
        </p:spPr>
        <p:txBody>
          <a:bodyPr lIns="0" tIns="0" rIns="0" bIns="0" rtlCol="0" anchor="t">
            <a:spAutoFit/>
          </a:bodyPr>
          <a:lstStyle/>
          <a:p>
            <a:pPr>
              <a:lnSpc>
                <a:spcPts val="2520"/>
              </a:lnSpc>
              <a:spcBef>
                <a:spcPct val="0"/>
              </a:spcBef>
            </a:pPr>
            <a:r>
              <a:rPr lang="en-US" sz="1800">
                <a:solidFill>
                  <a:srgbClr val="2C2C2C"/>
                </a:solidFill>
                <a:latin typeface="Cabin Regular" panose="00000500000000000000"/>
              </a:rPr>
              <a:t>Egg Club</a:t>
            </a:r>
            <a:endParaRPr lang="en-US" sz="1800">
              <a:solidFill>
                <a:srgbClr val="2C2C2C"/>
              </a:solidFill>
              <a:latin typeface="Cabin Regular" panose="00000500000000000000"/>
            </a:endParaRPr>
          </a:p>
        </p:txBody>
      </p:sp>
      <p:sp>
        <p:nvSpPr>
          <p:cNvPr id="5" name="Freeform 5"/>
          <p:cNvSpPr/>
          <p:nvPr/>
        </p:nvSpPr>
        <p:spPr>
          <a:xfrm>
            <a:off x="12723626" y="4255111"/>
            <a:ext cx="2049544" cy="904361"/>
          </a:xfrm>
          <a:custGeom>
            <a:avLst/>
            <a:gdLst/>
            <a:ahLst/>
            <a:cxnLst/>
            <a:rect l="l" t="t" r="r" b="b"/>
            <a:pathLst>
              <a:path w="2049544" h="904361">
                <a:moveTo>
                  <a:pt x="0" y="0"/>
                </a:moveTo>
                <a:lnTo>
                  <a:pt x="2049545" y="0"/>
                </a:lnTo>
                <a:lnTo>
                  <a:pt x="2049545" y="904362"/>
                </a:lnTo>
                <a:lnTo>
                  <a:pt x="0" y="90436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6" name="Group 6"/>
          <p:cNvGrpSpPr>
            <a:grpSpLocks noChangeAspect="1"/>
          </p:cNvGrpSpPr>
          <p:nvPr/>
        </p:nvGrpSpPr>
        <p:grpSpPr>
          <a:xfrm rot="0">
            <a:off x="1028658" y="8310356"/>
            <a:ext cx="1262839" cy="1262834"/>
            <a:chOff x="0" y="0"/>
            <a:chExt cx="6350000" cy="6349975"/>
          </a:xfrm>
        </p:grpSpPr>
        <p:sp>
          <p:nvSpPr>
            <p:cNvPr id="7" name="Freeform 7"/>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5"/>
              <a:stretch>
                <a:fillRect/>
              </a:stretch>
            </a:blipFill>
          </p:spPr>
        </p:sp>
      </p:grpSp>
      <p:sp>
        <p:nvSpPr>
          <p:cNvPr id="8" name="TextBox 8"/>
          <p:cNvSpPr txBox="1"/>
          <p:nvPr/>
        </p:nvSpPr>
        <p:spPr>
          <a:xfrm>
            <a:off x="1028658" y="3300767"/>
            <a:ext cx="11889242" cy="2841625"/>
          </a:xfrm>
          <a:prstGeom prst="rect">
            <a:avLst/>
          </a:prstGeom>
        </p:spPr>
        <p:txBody>
          <a:bodyPr lIns="0" tIns="0" rIns="0" bIns="0" rtlCol="0" anchor="t">
            <a:spAutoFit/>
          </a:bodyPr>
          <a:lstStyle/>
          <a:p>
            <a:pPr>
              <a:lnSpc>
                <a:spcPts val="5600"/>
              </a:lnSpc>
            </a:pPr>
            <a:r>
              <a:rPr lang="en-US" sz="5000">
                <a:solidFill>
                  <a:srgbClr val="2C2C2C"/>
                </a:solidFill>
                <a:latin typeface="Saira Medium Bold" panose="00000700000000000000"/>
              </a:rPr>
              <a:t>Phân nhóm các thuật toán Machine Learning</a:t>
            </a:r>
            <a:endParaRPr lang="en-US" sz="5000">
              <a:solidFill>
                <a:srgbClr val="2C2C2C"/>
              </a:solidFill>
              <a:latin typeface="Saira Medium Bold" panose="00000700000000000000"/>
            </a:endParaRPr>
          </a:p>
          <a:p>
            <a:pPr>
              <a:lnSpc>
                <a:spcPts val="5600"/>
              </a:lnSpc>
            </a:pPr>
          </a:p>
          <a:p>
            <a:pPr>
              <a:lnSpc>
                <a:spcPts val="5600"/>
              </a:lnSpc>
            </a:pPr>
          </a:p>
        </p:txBody>
      </p:sp>
      <p:grpSp>
        <p:nvGrpSpPr>
          <p:cNvPr id="9" name="Group 9"/>
          <p:cNvGrpSpPr/>
          <p:nvPr/>
        </p:nvGrpSpPr>
        <p:grpSpPr>
          <a:xfrm rot="0">
            <a:off x="2659892" y="8525799"/>
            <a:ext cx="6074098" cy="831947"/>
            <a:chOff x="0" y="0"/>
            <a:chExt cx="8098797" cy="1109262"/>
          </a:xfrm>
        </p:grpSpPr>
        <p:sp>
          <p:nvSpPr>
            <p:cNvPr id="10" name="TextBox 10"/>
            <p:cNvSpPr txBox="1"/>
            <p:nvPr/>
          </p:nvSpPr>
          <p:spPr>
            <a:xfrm>
              <a:off x="41" y="659471"/>
              <a:ext cx="8098756" cy="449791"/>
            </a:xfrm>
            <a:prstGeom prst="rect">
              <a:avLst/>
            </a:prstGeom>
          </p:spPr>
          <p:txBody>
            <a:bodyPr lIns="0" tIns="0" rIns="0" bIns="0" rtlCol="0" anchor="t">
              <a:spAutoFit/>
            </a:bodyPr>
            <a:lstStyle/>
            <a:p>
              <a:pPr algn="l">
                <a:lnSpc>
                  <a:spcPts val="2800"/>
                </a:lnSpc>
              </a:pPr>
            </a:p>
          </p:txBody>
        </p:sp>
        <p:sp>
          <p:nvSpPr>
            <p:cNvPr id="11" name="TextBox 11"/>
            <p:cNvSpPr txBox="1"/>
            <p:nvPr/>
          </p:nvSpPr>
          <p:spPr>
            <a:xfrm>
              <a:off x="0" y="0"/>
              <a:ext cx="8098756" cy="520700"/>
            </a:xfrm>
            <a:prstGeom prst="rect">
              <a:avLst/>
            </a:prstGeom>
          </p:spPr>
          <p:txBody>
            <a:bodyPr lIns="0" tIns="0" rIns="0" bIns="0" rtlCol="0" anchor="t">
              <a:spAutoFit/>
            </a:bodyPr>
            <a:lstStyle/>
            <a:p>
              <a:pPr marL="0" lvl="0" indent="0" algn="l">
                <a:lnSpc>
                  <a:spcPts val="3120"/>
                </a:lnSpc>
              </a:pPr>
              <a:r>
                <a:rPr lang="en-US" sz="2600">
                  <a:solidFill>
                    <a:srgbClr val="2C2C2C"/>
                  </a:solidFill>
                  <a:latin typeface="Cabin Regular Bold" panose="00000600000000000000"/>
                </a:rPr>
                <a:t>Nguyễn Bùi Đức Anh + Nguyễn Ngọc Yến</a:t>
              </a:r>
              <a:endParaRPr lang="en-US" sz="2600">
                <a:solidFill>
                  <a:srgbClr val="2C2C2C"/>
                </a:solidFill>
                <a:latin typeface="Cabin Regular Bold" panose="00000600000000000000"/>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3" name="TextBox 3"/>
          <p:cNvSpPr txBox="1"/>
          <p:nvPr/>
        </p:nvSpPr>
        <p:spPr>
          <a:xfrm>
            <a:off x="1529005" y="2651125"/>
            <a:ext cx="13628889" cy="4908550"/>
          </a:xfrm>
          <a:prstGeom prst="rect">
            <a:avLst/>
          </a:prstGeom>
        </p:spPr>
        <p:txBody>
          <a:bodyPr lIns="0" tIns="0" rIns="0" bIns="0" rtlCol="0" anchor="t">
            <a:spAutoFit/>
          </a:bodyPr>
          <a:lstStyle/>
          <a:p>
            <a:pPr marL="863600" lvl="1" indent="-431800">
              <a:lnSpc>
                <a:spcPts val="5600"/>
              </a:lnSpc>
              <a:spcBef>
                <a:spcPct val="0"/>
              </a:spcBef>
              <a:buFont typeface="Arial" panose="020B0604020202020204"/>
              <a:buChar char="•"/>
            </a:pPr>
            <a:r>
              <a:rPr lang="en-US" sz="4000">
                <a:solidFill>
                  <a:srgbClr val="000000"/>
                </a:solidFill>
                <a:latin typeface="Cabin Regular" panose="00000500000000000000"/>
              </a:rPr>
              <a:t>Một cách toán học, Unsupervised learning là khi chúng ta chỉ có dữ liệu vào X mà không biết nhãn Y tương ứng</a:t>
            </a:r>
            <a:endParaRPr lang="en-US" sz="4000">
              <a:solidFill>
                <a:srgbClr val="000000"/>
              </a:solidFill>
              <a:latin typeface="Cabin Regular" panose="00000500000000000000"/>
            </a:endParaRPr>
          </a:p>
          <a:p>
            <a:pPr marL="863600" lvl="1" indent="-431800">
              <a:lnSpc>
                <a:spcPts val="5600"/>
              </a:lnSpc>
              <a:spcBef>
                <a:spcPct val="0"/>
              </a:spcBef>
              <a:buFont typeface="Arial" panose="020B0604020202020204"/>
              <a:buChar char="•"/>
            </a:pPr>
            <a:r>
              <a:rPr lang="en-US" sz="4000">
                <a:solidFill>
                  <a:srgbClr val="000000"/>
                </a:solidFill>
                <a:latin typeface="Cabin Regular" panose="00000500000000000000"/>
              </a:rPr>
              <a:t>Những thuật toán loại này được gọi là Unsupervised learning vì không giống như Supervised learning, chúng ta không biết câu trả lời chính xác cho mỗi dữ liệu đầu vào.</a:t>
            </a:r>
            <a:endParaRPr lang="en-US" sz="4000">
              <a:solidFill>
                <a:srgbClr val="000000"/>
              </a:solidFill>
              <a:latin typeface="Cabin Regular" panose="00000500000000000000"/>
            </a:endParaRPr>
          </a:p>
          <a:p>
            <a:pPr marL="863600" lvl="1" indent="-431800">
              <a:lnSpc>
                <a:spcPts val="5600"/>
              </a:lnSpc>
              <a:spcBef>
                <a:spcPct val="0"/>
              </a:spcBef>
              <a:buFont typeface="Arial" panose="020B0604020202020204"/>
              <a:buChar char="•"/>
            </a:pPr>
            <a:r>
              <a:rPr lang="en-US" sz="4000">
                <a:solidFill>
                  <a:srgbClr val="000000"/>
                </a:solidFill>
                <a:latin typeface="Cabin Regular" panose="00000500000000000000"/>
              </a:rPr>
              <a:t>Các bài toán Unsupervised learning được tiếp tục chia nhỏ thành hai loại</a:t>
            </a:r>
            <a:endParaRPr lang="en-US" sz="4000">
              <a:solidFill>
                <a:srgbClr val="000000"/>
              </a:solidFill>
              <a:latin typeface="Cabin Regular" panose="0000050000000000000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a:stretch>
          </a:blipFill>
        </p:spPr>
      </p:sp>
      <p:graphicFrame>
        <p:nvGraphicFramePr>
          <p:cNvPr id="3" name="Table 3"/>
          <p:cNvGraphicFramePr>
            <a:graphicFrameLocks noGrp="1"/>
          </p:cNvGraphicFramePr>
          <p:nvPr/>
        </p:nvGraphicFramePr>
        <p:xfrm>
          <a:off x="1256407" y="2304836"/>
          <a:ext cx="16202025" cy="5677329"/>
        </p:xfrm>
        <a:graphic>
          <a:graphicData uri="http://schemas.openxmlformats.org/drawingml/2006/table">
            <a:tbl>
              <a:tblPr/>
              <a:tblGrid>
                <a:gridCol w="8101012"/>
                <a:gridCol w="8101012"/>
              </a:tblGrid>
              <a:tr h="1061517">
                <a:tc>
                  <a:txBody>
                    <a:bodyPr rtlCol="0"/>
                    <a:lstStyle/>
                    <a:p>
                      <a:pPr algn="ctr">
                        <a:lnSpc>
                          <a:spcPts val="4200"/>
                        </a:lnSpc>
                        <a:defRPr/>
                      </a:pPr>
                      <a:r>
                        <a:rPr lang="en-US" sz="3000">
                          <a:solidFill>
                            <a:srgbClr val="2C2C2C"/>
                          </a:solidFill>
                          <a:latin typeface="Cabin Regular Bold" panose="00000600000000000000"/>
                        </a:rPr>
                        <a:t>a. Clustering (phân nhóm)</a:t>
                      </a:r>
                      <a:endParaRPr lang="en-US" sz="1100"/>
                    </a:p>
                  </a:txBody>
                  <a:tcPr marL="190500" marR="190500" marT="190500" marB="190500" anchor="t">
                    <a:lnL w="9525" cap="flat" cmpd="sng" algn="ctr">
                      <a:solidFill>
                        <a:srgbClr val="2C2C2C"/>
                      </a:solidFill>
                      <a:prstDash val="solid"/>
                      <a:round/>
                      <a:headEnd type="none" w="med" len="med"/>
                      <a:tailEnd type="none" w="med" len="med"/>
                    </a:lnL>
                    <a:lnR w="9525" cap="flat" cmpd="sng" algn="ctr">
                      <a:solidFill>
                        <a:srgbClr val="2C2C2C"/>
                      </a:solidFill>
                      <a:prstDash val="solid"/>
                      <a:round/>
                      <a:headEnd type="none" w="med" len="med"/>
                      <a:tailEnd type="none" w="med" len="med"/>
                    </a:lnR>
                    <a:lnT w="9525" cap="flat" cmpd="sng" algn="ctr">
                      <a:solidFill>
                        <a:srgbClr val="2C2C2C"/>
                      </a:solidFill>
                      <a:prstDash val="solid"/>
                      <a:round/>
                      <a:headEnd type="none" w="med" len="med"/>
                      <a:tailEnd type="none" w="med" len="med"/>
                    </a:lnT>
                    <a:lnB w="9525" cap="flat" cmpd="sng" algn="ctr">
                      <a:solidFill>
                        <a:srgbClr val="2C2C2C"/>
                      </a:solidFill>
                      <a:prstDash val="solid"/>
                      <a:round/>
                      <a:headEnd type="none" w="med" len="med"/>
                      <a:tailEnd type="none" w="med" len="med"/>
                    </a:lnB>
                    <a:solidFill>
                      <a:srgbClr val="EDECED"/>
                    </a:solidFill>
                  </a:tcPr>
                </a:tc>
                <a:tc>
                  <a:txBody>
                    <a:bodyPr rtlCol="0"/>
                    <a:lstStyle/>
                    <a:p>
                      <a:pPr algn="ctr">
                        <a:lnSpc>
                          <a:spcPts val="4200"/>
                        </a:lnSpc>
                        <a:defRPr/>
                      </a:pPr>
                      <a:r>
                        <a:rPr lang="en-US" sz="3000">
                          <a:solidFill>
                            <a:srgbClr val="2C2C2C"/>
                          </a:solidFill>
                          <a:latin typeface="Cabin Regular Bold" panose="00000600000000000000"/>
                        </a:rPr>
                        <a:t>Association:</a:t>
                      </a:r>
                      <a:endParaRPr lang="en-US" sz="1100"/>
                    </a:p>
                  </a:txBody>
                  <a:tcPr marL="190500" marR="190500" marT="190500" marB="190500" anchor="t">
                    <a:lnL w="9525" cap="flat" cmpd="sng" algn="ctr">
                      <a:solidFill>
                        <a:srgbClr val="2C2C2C"/>
                      </a:solidFill>
                      <a:prstDash val="solid"/>
                      <a:round/>
                      <a:headEnd type="none" w="med" len="med"/>
                      <a:tailEnd type="none" w="med" len="med"/>
                    </a:lnL>
                    <a:lnR w="9525" cap="flat" cmpd="sng" algn="ctr">
                      <a:solidFill>
                        <a:srgbClr val="2C2C2C"/>
                      </a:solidFill>
                      <a:prstDash val="solid"/>
                      <a:round/>
                      <a:headEnd type="none" w="med" len="med"/>
                      <a:tailEnd type="none" w="med" len="med"/>
                    </a:lnR>
                    <a:lnT w="9525" cap="flat" cmpd="sng" algn="ctr">
                      <a:solidFill>
                        <a:srgbClr val="2C2C2C"/>
                      </a:solidFill>
                      <a:prstDash val="solid"/>
                      <a:round/>
                      <a:headEnd type="none" w="med" len="med"/>
                      <a:tailEnd type="none" w="med" len="med"/>
                    </a:lnT>
                    <a:lnB w="9525" cap="flat" cmpd="sng" algn="ctr">
                      <a:solidFill>
                        <a:srgbClr val="2C2C2C"/>
                      </a:solidFill>
                      <a:prstDash val="solid"/>
                      <a:round/>
                      <a:headEnd type="none" w="med" len="med"/>
                      <a:tailEnd type="none" w="med" len="med"/>
                    </a:lnB>
                    <a:solidFill>
                      <a:srgbClr val="EDECED"/>
                    </a:solidFill>
                  </a:tcPr>
                </a:tc>
              </a:tr>
              <a:tr h="4615812">
                <a:tc>
                  <a:txBody>
                    <a:bodyPr rtlCol="0"/>
                    <a:lstStyle/>
                    <a:p>
                      <a:pPr marL="453390" lvl="1" indent="-226695" algn="l">
                        <a:lnSpc>
                          <a:spcPts val="2940"/>
                        </a:lnSpc>
                        <a:buFont typeface="Arial" panose="020B0604020202020204"/>
                        <a:buChar char="•"/>
                        <a:defRPr/>
                      </a:pPr>
                      <a:r>
                        <a:rPr lang="en-US" sz="2100">
                          <a:solidFill>
                            <a:srgbClr val="2C2C2C"/>
                          </a:solidFill>
                          <a:latin typeface="Cabin Regular" panose="00000500000000000000"/>
                        </a:rPr>
                        <a:t>Một bài toán phân nhóm toàn bộ dữ liệu X thành các nhóm nhỏ dựa trên sự liên quan giữa các dữ liệu trong mỗi nhóm.</a:t>
                      </a:r>
                      <a:endParaRPr lang="en-US" sz="1100"/>
                    </a:p>
                    <a:p>
                      <a:pPr marL="453390" lvl="1" indent="-226695">
                        <a:lnSpc>
                          <a:spcPts val="2940"/>
                        </a:lnSpc>
                        <a:buFont typeface="Arial" panose="020B0604020202020204"/>
                        <a:buChar char="•"/>
                      </a:pPr>
                      <a:r>
                        <a:rPr lang="en-US" sz="2100">
                          <a:solidFill>
                            <a:srgbClr val="2C2C2C"/>
                          </a:solidFill>
                          <a:latin typeface="Cabin Regular" panose="00000500000000000000"/>
                        </a:rPr>
                        <a:t>VD: phân nhóm khách hàng dựa trên hành vi mua hàng. Điều này cũng giống như việc ta đưa cho một đứa trẻ rất nhiều mảnh ghép với các hình thù và màu sắc khác nhau, ví dụ tam giác, vuông, tròn với màu xanh và đỏ, sau đó yêu cầu trẻ phân chúng thành từng nhóm. Mặc dù không cho trẻ biết mảnh nào tương ứng với hình nào hoặc màu nào, nhiều khả năng chúng vẫn có thể phân loại các mảnh ghép theo màu hoặc hình dạng.</a:t>
                      </a:r>
                      <a:r>
                        <a:rPr lang="en-US" sz="2100">
                          <a:solidFill>
                            <a:srgbClr val="2C2C2C"/>
                          </a:solidFill>
                          <a:latin typeface="Cabin Regular" panose="00000500000000000000"/>
                        </a:rPr>
                        <a:t> </a:t>
                      </a:r>
                      <a:endParaRPr lang="en-US" sz="2100">
                        <a:solidFill>
                          <a:srgbClr val="2C2C2C"/>
                        </a:solidFill>
                        <a:latin typeface="Cabin Regular" panose="00000500000000000000"/>
                      </a:endParaRPr>
                    </a:p>
                  </a:txBody>
                  <a:tcPr marL="190500" marR="190500" marT="190500" marB="190500" anchor="t">
                    <a:lnL w="9525" cap="flat" cmpd="sng" algn="ctr">
                      <a:solidFill>
                        <a:srgbClr val="2C2C2C"/>
                      </a:solidFill>
                      <a:prstDash val="solid"/>
                      <a:round/>
                      <a:headEnd type="none" w="med" len="med"/>
                      <a:tailEnd type="none" w="med" len="med"/>
                    </a:lnL>
                    <a:lnR w="9525" cap="flat" cmpd="sng" algn="ctr">
                      <a:solidFill>
                        <a:srgbClr val="2C2C2C"/>
                      </a:solidFill>
                      <a:prstDash val="solid"/>
                      <a:round/>
                      <a:headEnd type="none" w="med" len="med"/>
                      <a:tailEnd type="none" w="med" len="med"/>
                    </a:lnR>
                    <a:lnT w="9525" cap="flat" cmpd="sng" algn="ctr">
                      <a:solidFill>
                        <a:srgbClr val="2C2C2C"/>
                      </a:solidFill>
                      <a:prstDash val="solid"/>
                      <a:round/>
                      <a:headEnd type="none" w="med" len="med"/>
                      <a:tailEnd type="none" w="med" len="med"/>
                    </a:lnT>
                    <a:lnB w="9525" cap="flat" cmpd="sng" algn="ctr">
                      <a:solidFill>
                        <a:srgbClr val="2C2C2C"/>
                      </a:solidFill>
                      <a:prstDash val="solid"/>
                      <a:round/>
                      <a:headEnd type="none" w="med" len="med"/>
                      <a:tailEnd type="none" w="med" len="med"/>
                    </a:lnB>
                    <a:solidFill>
                      <a:srgbClr val="FFFFFF"/>
                    </a:solidFill>
                  </a:tcPr>
                </a:tc>
                <a:tc>
                  <a:txBody>
                    <a:bodyPr rtlCol="0"/>
                    <a:lstStyle/>
                    <a:p>
                      <a:pPr marL="453390" lvl="1" indent="-226695" algn="l">
                        <a:lnSpc>
                          <a:spcPts val="2940"/>
                        </a:lnSpc>
                        <a:buFont typeface="Arial" panose="020B0604020202020204"/>
                        <a:buChar char="•"/>
                        <a:defRPr/>
                      </a:pPr>
                      <a:r>
                        <a:rPr lang="en-US" sz="2100">
                          <a:solidFill>
                            <a:srgbClr val="2C2C2C"/>
                          </a:solidFill>
                          <a:latin typeface="Cabin Regular" panose="00000500000000000000"/>
                        </a:rPr>
                        <a:t> Là bài toán khi chúng ta muốn khám phá ra một quy luật dựa trên nhiều dữ liệu cho trước.</a:t>
                      </a:r>
                      <a:endParaRPr lang="en-US" sz="1100"/>
                    </a:p>
                    <a:p>
                      <a:pPr marL="453390" lvl="1" indent="-226695">
                        <a:lnSpc>
                          <a:spcPts val="2940"/>
                        </a:lnSpc>
                        <a:buFont typeface="Arial" panose="020B0604020202020204"/>
                        <a:buChar char="•"/>
                      </a:pPr>
                      <a:r>
                        <a:rPr lang="en-US" sz="2100">
                          <a:solidFill>
                            <a:srgbClr val="2C2C2C"/>
                          </a:solidFill>
                          <a:latin typeface="Cabin Regular" panose="00000500000000000000"/>
                        </a:rPr>
                        <a:t>VD: những khách hàng nam mua quần áo thường có xu hướng mua thêm đồng hồ hoặc thắt lưng; những khán giả xem phim Spider Man thường có xu hướng xem thêm phim Bat Man, dựa vào đó tạo ra một hệ thống gợi ý khách hàng (Recommendation System), thúc đẩy nhu cầu mua sắm.</a:t>
                      </a:r>
                      <a:endParaRPr lang="en-US" sz="2100">
                        <a:solidFill>
                          <a:srgbClr val="2C2C2C"/>
                        </a:solidFill>
                        <a:latin typeface="Cabin Regular" panose="00000500000000000000"/>
                      </a:endParaRPr>
                    </a:p>
                    <a:p>
                      <a:pPr>
                        <a:lnSpc>
                          <a:spcPts val="2940"/>
                        </a:lnSpc>
                      </a:pPr>
                    </a:p>
                  </a:txBody>
                  <a:tcPr marL="190500" marR="190500" marT="190500" marB="190500" anchor="t">
                    <a:lnL w="9525" cap="flat" cmpd="sng" algn="ctr">
                      <a:solidFill>
                        <a:srgbClr val="2C2C2C"/>
                      </a:solidFill>
                      <a:prstDash val="solid"/>
                      <a:round/>
                      <a:headEnd type="none" w="med" len="med"/>
                      <a:tailEnd type="none" w="med" len="med"/>
                    </a:lnL>
                    <a:lnR w="9525" cap="flat" cmpd="sng" algn="ctr">
                      <a:solidFill>
                        <a:srgbClr val="2C2C2C"/>
                      </a:solidFill>
                      <a:prstDash val="solid"/>
                      <a:round/>
                      <a:headEnd type="none" w="med" len="med"/>
                      <a:tailEnd type="none" w="med" len="med"/>
                    </a:lnR>
                    <a:lnT w="9525" cap="flat" cmpd="sng" algn="ctr">
                      <a:solidFill>
                        <a:srgbClr val="2C2C2C"/>
                      </a:solidFill>
                      <a:prstDash val="solid"/>
                      <a:round/>
                      <a:headEnd type="none" w="med" len="med"/>
                      <a:tailEnd type="none" w="med" len="med"/>
                    </a:lnT>
                    <a:lnB w="9525" cap="flat" cmpd="sng" algn="ctr">
                      <a:solidFill>
                        <a:srgbClr val="2C2C2C"/>
                      </a:solidFill>
                      <a:prstDash val="solid"/>
                      <a:round/>
                      <a:headEnd type="none" w="med" len="med"/>
                      <a:tailEnd type="none" w="med" len="med"/>
                    </a:lnB>
                    <a:solidFill>
                      <a:srgbClr val="FFFFFF"/>
                    </a:solidFill>
                  </a:tcPr>
                </a:tc>
              </a:tr>
            </a:tbl>
          </a:graphicData>
        </a:graphic>
      </p:graphicFrame>
      <p:sp>
        <p:nvSpPr>
          <p:cNvPr id="4" name="TextBox 4"/>
          <p:cNvSpPr txBox="1"/>
          <p:nvPr/>
        </p:nvSpPr>
        <p:spPr>
          <a:xfrm>
            <a:off x="1256407" y="1104227"/>
            <a:ext cx="15746611" cy="629920"/>
          </a:xfrm>
          <a:prstGeom prst="rect">
            <a:avLst/>
          </a:prstGeom>
        </p:spPr>
        <p:txBody>
          <a:bodyPr lIns="0" tIns="0" rIns="0" bIns="0" rtlCol="0" anchor="t">
            <a:spAutoFit/>
          </a:bodyPr>
          <a:lstStyle/>
          <a:p>
            <a:pPr algn="ctr">
              <a:lnSpc>
                <a:spcPts val="5180"/>
              </a:lnSpc>
            </a:pPr>
            <a:r>
              <a:rPr lang="en-US" sz="3700">
                <a:solidFill>
                  <a:srgbClr val="000000"/>
                </a:solidFill>
                <a:latin typeface="Saira Medium Bold" panose="00000700000000000000"/>
              </a:rPr>
              <a:t>Các bài toán Unsupervised learning được tiếp tục chia nhỏ thành hai loại:</a:t>
            </a:r>
            <a:endParaRPr lang="en-US" sz="3700">
              <a:solidFill>
                <a:srgbClr val="000000"/>
              </a:solidFill>
              <a:latin typeface="Saira Medium Bold" panose="0000070000000000000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8186532" y="26807"/>
            <a:ext cx="10827665" cy="10321585"/>
          </a:xfrm>
          <a:custGeom>
            <a:avLst/>
            <a:gdLst/>
            <a:ahLst/>
            <a:cxnLst/>
            <a:rect l="l" t="t" r="r" b="b"/>
            <a:pathLst>
              <a:path w="10827665" h="10321585">
                <a:moveTo>
                  <a:pt x="0" y="0"/>
                </a:moveTo>
                <a:lnTo>
                  <a:pt x="10827665" y="0"/>
                </a:lnTo>
                <a:lnTo>
                  <a:pt x="10827665" y="10321585"/>
                </a:lnTo>
                <a:lnTo>
                  <a:pt x="0" y="10321585"/>
                </a:lnTo>
                <a:lnTo>
                  <a:pt x="0" y="0"/>
                </a:lnTo>
                <a:close/>
              </a:path>
            </a:pathLst>
          </a:custGeom>
          <a:blipFill>
            <a:blip r:embed="rId1"/>
            <a:stretch>
              <a:fillRect l="-5844" t="-4447" r="-80193" b="-5329"/>
            </a:stretch>
          </a:blipFill>
        </p:spPr>
      </p:sp>
      <p:sp>
        <p:nvSpPr>
          <p:cNvPr id="3" name="AutoShape 3"/>
          <p:cNvSpPr/>
          <p:nvPr/>
        </p:nvSpPr>
        <p:spPr>
          <a:xfrm rot="2486">
            <a:off x="1038909" y="1031081"/>
            <a:ext cx="6583220" cy="0"/>
          </a:xfrm>
          <a:prstGeom prst="line">
            <a:avLst/>
          </a:prstGeom>
          <a:ln w="9525" cap="flat">
            <a:solidFill>
              <a:srgbClr val="2C2C2C"/>
            </a:solidFill>
            <a:prstDash val="solid"/>
            <a:headEnd type="none" w="sm" len="sm"/>
            <a:tailEnd type="none" w="sm" len="sm"/>
          </a:ln>
        </p:spPr>
      </p:sp>
      <p:sp>
        <p:nvSpPr>
          <p:cNvPr id="4" name="TextBox 4"/>
          <p:cNvSpPr txBox="1"/>
          <p:nvPr/>
        </p:nvSpPr>
        <p:spPr>
          <a:xfrm>
            <a:off x="1038909" y="1335481"/>
            <a:ext cx="6583219" cy="3937635"/>
          </a:xfrm>
          <a:prstGeom prst="rect">
            <a:avLst/>
          </a:prstGeom>
        </p:spPr>
        <p:txBody>
          <a:bodyPr lIns="0" tIns="0" rIns="0" bIns="0" rtlCol="0" anchor="t">
            <a:spAutoFit/>
          </a:bodyPr>
          <a:lstStyle/>
          <a:p>
            <a:pPr>
              <a:lnSpc>
                <a:spcPts val="7830"/>
              </a:lnSpc>
            </a:pPr>
            <a:r>
              <a:rPr lang="en-US" sz="5800">
                <a:solidFill>
                  <a:srgbClr val="2C2C2C"/>
                </a:solidFill>
                <a:latin typeface="Saira Medium" panose="00000600000000000000"/>
              </a:rPr>
              <a:t>Semi-supervised Learning (Học bán giám sát)</a:t>
            </a:r>
            <a:endParaRPr lang="en-US" sz="5800">
              <a:solidFill>
                <a:srgbClr val="2C2C2C"/>
              </a:solidFill>
              <a:latin typeface="Saira Medium" panose="00000600000000000000"/>
            </a:endParaRPr>
          </a:p>
          <a:p>
            <a:pPr marL="0" lvl="0" indent="0">
              <a:lnSpc>
                <a:spcPts val="7830"/>
              </a:lnSpc>
            </a:pPr>
          </a:p>
        </p:txBody>
      </p:sp>
      <p:sp>
        <p:nvSpPr>
          <p:cNvPr id="5" name="Freeform 5"/>
          <p:cNvSpPr/>
          <p:nvPr/>
        </p:nvSpPr>
        <p:spPr>
          <a:xfrm>
            <a:off x="5171278" y="3600116"/>
            <a:ext cx="1382478" cy="610018"/>
          </a:xfrm>
          <a:custGeom>
            <a:avLst/>
            <a:gdLst/>
            <a:ahLst/>
            <a:cxnLst/>
            <a:rect l="l" t="t" r="r" b="b"/>
            <a:pathLst>
              <a:path w="1382478" h="610018">
                <a:moveTo>
                  <a:pt x="0" y="0"/>
                </a:moveTo>
                <a:lnTo>
                  <a:pt x="1382477" y="0"/>
                </a:lnTo>
                <a:lnTo>
                  <a:pt x="1382477" y="610018"/>
                </a:lnTo>
                <a:lnTo>
                  <a:pt x="0" y="610018"/>
                </a:lnTo>
                <a:lnTo>
                  <a:pt x="0" y="0"/>
                </a:lnTo>
                <a:close/>
              </a:path>
            </a:pathLst>
          </a:custGeom>
          <a:blipFill>
            <a:blip r:embed="rId2"/>
            <a:stretch>
              <a:fillRect/>
            </a:stretch>
          </a:blipFill>
        </p:spPr>
      </p:sp>
      <p:sp>
        <p:nvSpPr>
          <p:cNvPr id="6" name="Freeform 6"/>
          <p:cNvSpPr/>
          <p:nvPr/>
        </p:nvSpPr>
        <p:spPr>
          <a:xfrm>
            <a:off x="8502404" y="2717245"/>
            <a:ext cx="9548488" cy="4852510"/>
          </a:xfrm>
          <a:custGeom>
            <a:avLst/>
            <a:gdLst/>
            <a:ahLst/>
            <a:cxnLst/>
            <a:rect l="l" t="t" r="r" b="b"/>
            <a:pathLst>
              <a:path w="9548488" h="4852510">
                <a:moveTo>
                  <a:pt x="0" y="0"/>
                </a:moveTo>
                <a:lnTo>
                  <a:pt x="9548488" y="0"/>
                </a:lnTo>
                <a:lnTo>
                  <a:pt x="9548488" y="4852510"/>
                </a:lnTo>
                <a:lnTo>
                  <a:pt x="0" y="4852510"/>
                </a:lnTo>
                <a:lnTo>
                  <a:pt x="0" y="0"/>
                </a:lnTo>
                <a:close/>
              </a:path>
            </a:pathLst>
          </a:custGeom>
          <a:blipFill>
            <a:blip r:embed="rId3"/>
            <a:stretch>
              <a:fillRect/>
            </a:stretch>
          </a:blipFill>
        </p:spPr>
      </p:sp>
      <p:sp>
        <p:nvSpPr>
          <p:cNvPr id="7" name="TextBox 7"/>
          <p:cNvSpPr txBox="1"/>
          <p:nvPr/>
        </p:nvSpPr>
        <p:spPr>
          <a:xfrm>
            <a:off x="1038909" y="4885414"/>
            <a:ext cx="6583219" cy="3453130"/>
          </a:xfrm>
          <a:prstGeom prst="rect">
            <a:avLst/>
          </a:prstGeom>
        </p:spPr>
        <p:txBody>
          <a:bodyPr lIns="0" tIns="0" rIns="0" bIns="0" rtlCol="0" anchor="t">
            <a:spAutoFit/>
          </a:bodyPr>
          <a:lstStyle/>
          <a:p>
            <a:pPr marL="604520" lvl="1" indent="-302260">
              <a:lnSpc>
                <a:spcPts val="3920"/>
              </a:lnSpc>
              <a:buFont typeface="Arial" panose="020B0604020202020204"/>
              <a:buChar char="•"/>
            </a:pPr>
            <a:r>
              <a:rPr lang="en-US" sz="2800">
                <a:solidFill>
                  <a:srgbClr val="2C2C2C"/>
                </a:solidFill>
                <a:latin typeface="Cabin Regular" panose="00000500000000000000"/>
              </a:rPr>
              <a:t>Các bài toán khi chúng ta có một lượng lớn dữ liệu X nhưng chỉ một phần trong chúng được gán nhãn được gọi là Semi-Supervised Learning. Những bài toán thuộc nhóm này nằm giữa hai nhóm được nêu bên trên.</a:t>
            </a:r>
            <a:endParaRPr lang="en-US" sz="2800">
              <a:solidFill>
                <a:srgbClr val="2C2C2C"/>
              </a:solidFill>
              <a:latin typeface="Cabin Regular" panose="00000500000000000000"/>
            </a:endParaRPr>
          </a:p>
          <a:p>
            <a:pPr>
              <a:lnSpc>
                <a:spcPts val="3920"/>
              </a:lnSpc>
            </a:p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96525"/>
          </a:xfrm>
          <a:custGeom>
            <a:avLst/>
            <a:gdLst/>
            <a:ahLst/>
            <a:cxnLst/>
            <a:rect l="l" t="t" r="r" b="b"/>
            <a:pathLst>
              <a:path w="18288000" h="10296525">
                <a:moveTo>
                  <a:pt x="0" y="0"/>
                </a:moveTo>
                <a:lnTo>
                  <a:pt x="18288000" y="0"/>
                </a:lnTo>
                <a:lnTo>
                  <a:pt x="18288000" y="10296525"/>
                </a:lnTo>
                <a:lnTo>
                  <a:pt x="0" y="10296525"/>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3" name="TextBox 3"/>
          <p:cNvSpPr txBox="1"/>
          <p:nvPr/>
        </p:nvSpPr>
        <p:spPr>
          <a:xfrm>
            <a:off x="1028700" y="1115151"/>
            <a:ext cx="8284017" cy="1129665"/>
          </a:xfrm>
          <a:prstGeom prst="rect">
            <a:avLst/>
          </a:prstGeom>
        </p:spPr>
        <p:txBody>
          <a:bodyPr lIns="0" tIns="0" rIns="0" bIns="0" rtlCol="0" anchor="t">
            <a:spAutoFit/>
          </a:bodyPr>
          <a:lstStyle/>
          <a:p>
            <a:pPr>
              <a:lnSpc>
                <a:spcPts val="9030"/>
              </a:lnSpc>
            </a:pPr>
            <a:r>
              <a:rPr lang="en-US" sz="7000">
                <a:solidFill>
                  <a:srgbClr val="2C2C2C"/>
                </a:solidFill>
                <a:latin typeface="Saira Medium" panose="00000600000000000000"/>
              </a:rPr>
              <a:t>Ví dụ</a:t>
            </a:r>
            <a:endParaRPr lang="en-US" sz="7000">
              <a:solidFill>
                <a:srgbClr val="2C2C2C"/>
              </a:solidFill>
              <a:latin typeface="Saira Medium" panose="00000600000000000000"/>
            </a:endParaRPr>
          </a:p>
        </p:txBody>
      </p:sp>
      <p:sp>
        <p:nvSpPr>
          <p:cNvPr id="4" name="TextBox 4"/>
          <p:cNvSpPr txBox="1"/>
          <p:nvPr/>
        </p:nvSpPr>
        <p:spPr>
          <a:xfrm>
            <a:off x="1579360" y="2957521"/>
            <a:ext cx="14234397" cy="5313679"/>
          </a:xfrm>
          <a:prstGeom prst="rect">
            <a:avLst/>
          </a:prstGeom>
        </p:spPr>
        <p:txBody>
          <a:bodyPr lIns="0" tIns="0" rIns="0" bIns="0" rtlCol="0" anchor="t">
            <a:spAutoFit/>
          </a:bodyPr>
          <a:lstStyle/>
          <a:p>
            <a:pPr>
              <a:lnSpc>
                <a:spcPts val="5320"/>
              </a:lnSpc>
              <a:spcBef>
                <a:spcPct val="0"/>
              </a:spcBef>
            </a:pPr>
            <a:r>
              <a:rPr lang="en-US" sz="3800">
                <a:solidFill>
                  <a:srgbClr val="000000"/>
                </a:solidFill>
                <a:latin typeface="Cabin Regular" panose="00000500000000000000"/>
              </a:rPr>
              <a:t>C</a:t>
            </a:r>
            <a:r>
              <a:rPr lang="en-US" sz="3800">
                <a:solidFill>
                  <a:srgbClr val="000000"/>
                </a:solidFill>
                <a:latin typeface="Cabin Regular" panose="00000500000000000000"/>
              </a:rPr>
              <a:t>hỉ có một phần ảnh hoặc văn bản được gán nhãn (ví dụ bức ảnh về người, động vật hoặc các văn bản khoa học, chính trị) và phần lớn các bức ảnh/văn bản khác chưa được gán nhãn được thu thập từ internet. Thực tế cho thấy rất nhiều các bài toán Machine Learning thuộc vào nhóm này vì việc thu thập dữ liệu có nhãn tốn rất nhiều thời gian và có chi phí cao. Rất nhiều loại dữ liệu thậm chí cần phải có chuyên gia mới gán nhãn được (ảnh y học chẳng hạn). Ngược lại, dữ liệu chưa có nhãn có thể được thu thập với chi phí thấp từ internet.</a:t>
            </a:r>
            <a:endParaRPr lang="en-US" sz="3800">
              <a:solidFill>
                <a:srgbClr val="000000"/>
              </a:solidFill>
              <a:latin typeface="Cabin Regular" panose="0000050000000000000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1111297"/>
            <a:ext cx="18288000" cy="2722445"/>
          </a:xfrm>
          <a:custGeom>
            <a:avLst/>
            <a:gdLst/>
            <a:ahLst/>
            <a:cxnLst/>
            <a:rect l="l" t="t" r="r" b="b"/>
            <a:pathLst>
              <a:path w="18288000" h="2722445">
                <a:moveTo>
                  <a:pt x="0" y="0"/>
                </a:moveTo>
                <a:lnTo>
                  <a:pt x="18288000" y="0"/>
                </a:lnTo>
                <a:lnTo>
                  <a:pt x="18288000" y="2722445"/>
                </a:lnTo>
                <a:lnTo>
                  <a:pt x="0" y="2722445"/>
                </a:lnTo>
                <a:lnTo>
                  <a:pt x="0" y="0"/>
                </a:lnTo>
                <a:close/>
              </a:path>
            </a:pathLst>
          </a:custGeom>
          <a:blipFill>
            <a:blip r:embed="rId1"/>
            <a:stretch>
              <a:fillRect t="-151491" b="-126717"/>
            </a:stretch>
          </a:blipFill>
        </p:spPr>
      </p:sp>
      <p:sp>
        <p:nvSpPr>
          <p:cNvPr id="3" name="Freeform 3"/>
          <p:cNvSpPr/>
          <p:nvPr/>
        </p:nvSpPr>
        <p:spPr>
          <a:xfrm>
            <a:off x="15928484" y="1011925"/>
            <a:ext cx="1077268" cy="475344"/>
          </a:xfrm>
          <a:custGeom>
            <a:avLst/>
            <a:gdLst/>
            <a:ahLst/>
            <a:cxnLst/>
            <a:rect l="l" t="t" r="r" b="b"/>
            <a:pathLst>
              <a:path w="1077268" h="475344">
                <a:moveTo>
                  <a:pt x="0" y="0"/>
                </a:moveTo>
                <a:lnTo>
                  <a:pt x="1077268" y="0"/>
                </a:lnTo>
                <a:lnTo>
                  <a:pt x="1077268" y="475345"/>
                </a:lnTo>
                <a:lnTo>
                  <a:pt x="0" y="475345"/>
                </a:lnTo>
                <a:lnTo>
                  <a:pt x="0" y="0"/>
                </a:lnTo>
                <a:close/>
              </a:path>
            </a:pathLst>
          </a:custGeom>
          <a:blipFill>
            <a:blip r:embed="rId2"/>
            <a:stretch>
              <a:fillRect/>
            </a:stretch>
          </a:blipFill>
        </p:spPr>
      </p:sp>
      <p:graphicFrame>
        <p:nvGraphicFramePr>
          <p:cNvPr id="4" name="Table 4"/>
          <p:cNvGraphicFramePr>
            <a:graphicFrameLocks noGrp="1"/>
          </p:cNvGraphicFramePr>
          <p:nvPr/>
        </p:nvGraphicFramePr>
        <p:xfrm>
          <a:off x="1380065" y="2793687"/>
          <a:ext cx="15625687" cy="6600825"/>
        </p:xfrm>
        <a:graphic>
          <a:graphicData uri="http://schemas.openxmlformats.org/drawingml/2006/table">
            <a:tbl>
              <a:tblPr/>
              <a:tblGrid>
                <a:gridCol w="2938406"/>
                <a:gridCol w="6300694"/>
                <a:gridCol w="6386587"/>
              </a:tblGrid>
              <a:tr h="908809">
                <a:tc>
                  <a:txBody>
                    <a:bodyPr rtlCol="0"/>
                    <a:lstStyle/>
                    <a:p>
                      <a:pPr algn="l">
                        <a:lnSpc>
                          <a:spcPts val="3290"/>
                        </a:lnSpc>
                        <a:defRPr/>
                      </a:pPr>
                      <a:r>
                        <a:rPr lang="en-US" sz="2350">
                          <a:solidFill>
                            <a:srgbClr val="000000"/>
                          </a:solidFill>
                          <a:latin typeface="Cabin Regular Bold" panose="00000600000000000000"/>
                        </a:rPr>
                        <a:t>Tiêu chí</a:t>
                      </a:r>
                      <a:endParaRPr lang="en-US" sz="1100"/>
                    </a:p>
                  </a:txBody>
                  <a:tcPr marL="190500" marR="190500" marT="190500" marB="190500" anchor="t">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rtlCol="0"/>
                    <a:lstStyle/>
                    <a:p>
                      <a:pPr algn="l">
                        <a:lnSpc>
                          <a:spcPts val="3290"/>
                        </a:lnSpc>
                        <a:defRPr/>
                      </a:pPr>
                      <a:r>
                        <a:rPr lang="en-US" sz="2350">
                          <a:solidFill>
                            <a:srgbClr val="000000"/>
                          </a:solidFill>
                          <a:latin typeface="Cabin Regular Bold" panose="00000600000000000000"/>
                        </a:rPr>
                        <a:t>Supervised Learning</a:t>
                      </a:r>
                      <a:endParaRPr lang="en-US" sz="1100"/>
                    </a:p>
                  </a:txBody>
                  <a:tcPr marL="190500" marR="190500" marT="190500" marB="190500" anchor="t">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rtlCol="0"/>
                    <a:lstStyle/>
                    <a:p>
                      <a:pPr algn="l">
                        <a:lnSpc>
                          <a:spcPts val="3290"/>
                        </a:lnSpc>
                        <a:defRPr/>
                      </a:pPr>
                      <a:r>
                        <a:rPr lang="en-US" sz="2350">
                          <a:solidFill>
                            <a:srgbClr val="000000"/>
                          </a:solidFill>
                          <a:latin typeface="Cabin Regular Bold" panose="00000600000000000000"/>
                        </a:rPr>
                        <a:t>Unsupervised Learning</a:t>
                      </a:r>
                      <a:endParaRPr lang="en-US" sz="1100"/>
                    </a:p>
                  </a:txBody>
                  <a:tcPr marL="190500" marR="190500" marT="190500" marB="190500" anchor="t">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r>
              <a:tr h="1320165">
                <a:tc>
                  <a:txBody>
                    <a:bodyPr rtlCol="0"/>
                    <a:lstStyle/>
                    <a:p>
                      <a:pPr algn="l">
                        <a:lnSpc>
                          <a:spcPts val="3290"/>
                        </a:lnSpc>
                        <a:defRPr/>
                      </a:pPr>
                      <a:r>
                        <a:rPr lang="en-US" sz="2350">
                          <a:solidFill>
                            <a:srgbClr val="000000"/>
                          </a:solidFill>
                          <a:latin typeface="Cabin Regular" panose="00000500000000000000"/>
                        </a:rPr>
                        <a:t>Dữ liệu để huấn luyện mô hình</a:t>
                      </a:r>
                      <a:endParaRPr lang="en-US" sz="1100"/>
                    </a:p>
                  </a:txBody>
                  <a:tcPr marL="190500" marR="190500" marT="190500" marB="190500" anchor="t">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rtlCol="0"/>
                    <a:lstStyle/>
                    <a:p>
                      <a:pPr algn="l">
                        <a:lnSpc>
                          <a:spcPts val="3290"/>
                        </a:lnSpc>
                        <a:defRPr/>
                      </a:pPr>
                      <a:r>
                        <a:rPr lang="en-US" sz="2350">
                          <a:solidFill>
                            <a:srgbClr val="000000"/>
                          </a:solidFill>
                          <a:latin typeface="Cabin Regular" panose="00000500000000000000"/>
                        </a:rPr>
                        <a:t>Dữ liệu có nhãn</a:t>
                      </a:r>
                      <a:endParaRPr lang="en-US" sz="1100"/>
                    </a:p>
                  </a:txBody>
                  <a:tcPr marL="190500" marR="190500" marT="190500" marB="190500" anchor="t">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rtlCol="0"/>
                    <a:lstStyle/>
                    <a:p>
                      <a:pPr algn="l">
                        <a:lnSpc>
                          <a:spcPts val="3290"/>
                        </a:lnSpc>
                        <a:defRPr/>
                      </a:pPr>
                      <a:r>
                        <a:rPr lang="en-US" sz="2350">
                          <a:solidFill>
                            <a:srgbClr val="000000"/>
                          </a:solidFill>
                          <a:latin typeface="Cabin Regular" panose="00000500000000000000"/>
                        </a:rPr>
                        <a:t>Dữ liệu không có nhãn</a:t>
                      </a:r>
                      <a:endParaRPr lang="en-US" sz="1100"/>
                    </a:p>
                  </a:txBody>
                  <a:tcPr marL="190500" marR="190500" marT="190500" marB="190500" anchor="t">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r>
              <a:tr h="1320165">
                <a:tc>
                  <a:txBody>
                    <a:bodyPr rtlCol="0"/>
                    <a:lstStyle/>
                    <a:p>
                      <a:pPr algn="l">
                        <a:lnSpc>
                          <a:spcPts val="3290"/>
                        </a:lnSpc>
                        <a:defRPr/>
                      </a:pPr>
                      <a:r>
                        <a:rPr lang="en-US" sz="2350">
                          <a:solidFill>
                            <a:srgbClr val="000000"/>
                          </a:solidFill>
                          <a:latin typeface="Cabin Regular" panose="00000500000000000000"/>
                        </a:rPr>
                        <a:t>Cách thức học của mô hình</a:t>
                      </a:r>
                      <a:endParaRPr lang="en-US" sz="1100"/>
                    </a:p>
                  </a:txBody>
                  <a:tcPr marL="190500" marR="190500" marT="190500" marB="190500" anchor="t">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rtlCol="0"/>
                    <a:lstStyle/>
                    <a:p>
                      <a:pPr algn="l">
                        <a:lnSpc>
                          <a:spcPts val="3290"/>
                        </a:lnSpc>
                        <a:defRPr/>
                      </a:pPr>
                      <a:r>
                        <a:rPr lang="en-US" sz="2350">
                          <a:solidFill>
                            <a:srgbClr val="000000"/>
                          </a:solidFill>
                          <a:latin typeface="Cabin Regular" panose="00000500000000000000"/>
                        </a:rPr>
                        <a:t>Mô hình hóa mối quan hệ giữa biến đầu vào và biến đầu ra</a:t>
                      </a:r>
                      <a:endParaRPr lang="en-US" sz="1100"/>
                    </a:p>
                  </a:txBody>
                  <a:tcPr marL="190500" marR="190500" marT="190500" marB="190500" anchor="t">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rtlCol="0"/>
                    <a:lstStyle/>
                    <a:p>
                      <a:pPr algn="l">
                        <a:lnSpc>
                          <a:spcPts val="3290"/>
                        </a:lnSpc>
                        <a:defRPr/>
                      </a:pPr>
                      <a:r>
                        <a:rPr lang="en-US" sz="2350">
                          <a:solidFill>
                            <a:srgbClr val="000000"/>
                          </a:solidFill>
                          <a:latin typeface="Cabin Regular" panose="00000500000000000000"/>
                        </a:rPr>
                        <a:t>Học dựa trên các quan hệ tương tự, sự đồng xuất hiện, hay các phép biến đổi ma trận</a:t>
                      </a:r>
                      <a:endParaRPr lang="en-US" sz="1100"/>
                    </a:p>
                  </a:txBody>
                  <a:tcPr marL="190500" marR="190500" marT="190500" marB="190500" anchor="t">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r>
              <a:tr h="2142877">
                <a:tc>
                  <a:txBody>
                    <a:bodyPr rtlCol="0"/>
                    <a:lstStyle/>
                    <a:p>
                      <a:pPr algn="l">
                        <a:lnSpc>
                          <a:spcPts val="3290"/>
                        </a:lnSpc>
                        <a:defRPr/>
                      </a:pPr>
                      <a:r>
                        <a:rPr lang="en-US" sz="2350">
                          <a:solidFill>
                            <a:srgbClr val="000000"/>
                          </a:solidFill>
                          <a:latin typeface="Cabin Regular" panose="00000500000000000000"/>
                        </a:rPr>
                        <a:t>Thuật toán</a:t>
                      </a:r>
                      <a:endParaRPr lang="en-US" sz="1100"/>
                    </a:p>
                  </a:txBody>
                  <a:tcPr marL="190500" marR="190500" marT="190500" marB="190500" anchor="t">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rtlCol="0"/>
                    <a:lstStyle/>
                    <a:p>
                      <a:pPr algn="l">
                        <a:lnSpc>
                          <a:spcPts val="3290"/>
                        </a:lnSpc>
                        <a:defRPr/>
                      </a:pPr>
                      <a:r>
                        <a:rPr lang="en-US" sz="2350">
                          <a:solidFill>
                            <a:srgbClr val="000000"/>
                          </a:solidFill>
                          <a:latin typeface="Cabin Regular" panose="00000500000000000000"/>
                        </a:rPr>
                        <a:t>Support vector machine, Neural network, Hồi quy tuyến tính, Hồi quy logistics, Random forest và Classification trees.</a:t>
                      </a:r>
                      <a:endParaRPr lang="en-US" sz="1100"/>
                    </a:p>
                  </a:txBody>
                  <a:tcPr marL="190500" marR="190500" marT="190500" marB="190500" anchor="t">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rtlCol="0"/>
                    <a:lstStyle/>
                    <a:p>
                      <a:pPr algn="l">
                        <a:lnSpc>
                          <a:spcPts val="3290"/>
                        </a:lnSpc>
                        <a:defRPr/>
                      </a:pPr>
                      <a:r>
                        <a:rPr lang="en-US" sz="2350">
                          <a:solidFill>
                            <a:srgbClr val="000000"/>
                          </a:solidFill>
                          <a:latin typeface="Cabin Regular" panose="00000500000000000000"/>
                        </a:rPr>
                        <a:t>– Các thuật toán clustering như K-mean, DBSCAN, Spectral Clustering, Hierarchical clustering- Apriori (Association Rule Mining)- PCA, SVD</a:t>
                      </a:r>
                      <a:endParaRPr lang="en-US" sz="1100"/>
                    </a:p>
                  </a:txBody>
                  <a:tcPr marL="190500" marR="190500" marT="190500" marB="190500" anchor="t">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r>
              <a:tr h="908809">
                <a:tc>
                  <a:txBody>
                    <a:bodyPr rtlCol="0"/>
                    <a:lstStyle/>
                    <a:p>
                      <a:pPr algn="l">
                        <a:lnSpc>
                          <a:spcPts val="3290"/>
                        </a:lnSpc>
                        <a:defRPr/>
                      </a:pPr>
                      <a:r>
                        <a:rPr lang="en-US" sz="2350">
                          <a:solidFill>
                            <a:srgbClr val="000000"/>
                          </a:solidFill>
                          <a:latin typeface="Cabin Regular" panose="00000500000000000000"/>
                        </a:rPr>
                        <a:t>Kết quả</a:t>
                      </a:r>
                      <a:endParaRPr lang="en-US" sz="1100"/>
                    </a:p>
                  </a:txBody>
                  <a:tcPr marL="190500" marR="190500" marT="190500" marB="190500" anchor="t">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rtlCol="0"/>
                    <a:lstStyle/>
                    <a:p>
                      <a:pPr algn="l">
                        <a:lnSpc>
                          <a:spcPts val="3290"/>
                        </a:lnSpc>
                        <a:defRPr/>
                      </a:pPr>
                      <a:r>
                        <a:rPr lang="en-US" sz="2350">
                          <a:solidFill>
                            <a:srgbClr val="000000"/>
                          </a:solidFill>
                          <a:latin typeface="Cabin Regular" panose="00000500000000000000"/>
                        </a:rPr>
                        <a:t>Độ chính xác và tin cậy cao</a:t>
                      </a:r>
                      <a:endParaRPr lang="en-US" sz="1100"/>
                    </a:p>
                  </a:txBody>
                  <a:tcPr marL="190500" marR="190500" marT="190500" marB="190500" anchor="t">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rtlCol="0"/>
                    <a:lstStyle/>
                    <a:p>
                      <a:pPr algn="l">
                        <a:lnSpc>
                          <a:spcPts val="3290"/>
                        </a:lnSpc>
                        <a:defRPr/>
                      </a:pPr>
                      <a:r>
                        <a:rPr lang="en-US" sz="2350">
                          <a:solidFill>
                            <a:srgbClr val="000000"/>
                          </a:solidFill>
                          <a:latin typeface="Cabin Regular" panose="00000500000000000000"/>
                        </a:rPr>
                        <a:t>Ít chính xác hơn</a:t>
                      </a:r>
                      <a:endParaRPr lang="en-US" sz="1100"/>
                    </a:p>
                  </a:txBody>
                  <a:tcPr marL="190500" marR="190500" marT="190500" marB="190500" anchor="t">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r>
            </a:tbl>
          </a:graphicData>
        </a:graphic>
      </p:graphicFrame>
      <p:sp>
        <p:nvSpPr>
          <p:cNvPr id="5" name="TextBox 5"/>
          <p:cNvSpPr txBox="1"/>
          <p:nvPr/>
        </p:nvSpPr>
        <p:spPr>
          <a:xfrm>
            <a:off x="362519" y="249925"/>
            <a:ext cx="14361150" cy="1371600"/>
          </a:xfrm>
          <a:prstGeom prst="rect">
            <a:avLst/>
          </a:prstGeom>
        </p:spPr>
        <p:txBody>
          <a:bodyPr lIns="0" tIns="0" rIns="0" bIns="0" rtlCol="0" anchor="t">
            <a:spAutoFit/>
          </a:bodyPr>
          <a:lstStyle/>
          <a:p>
            <a:pPr marL="0" lvl="0" indent="0">
              <a:lnSpc>
                <a:spcPts val="5400"/>
              </a:lnSpc>
              <a:spcBef>
                <a:spcPct val="0"/>
              </a:spcBef>
            </a:pPr>
            <a:r>
              <a:rPr lang="en-US" sz="4500">
                <a:solidFill>
                  <a:srgbClr val="2C2C2C"/>
                </a:solidFill>
                <a:latin typeface="Saira Medium Bold" panose="00000700000000000000"/>
              </a:rPr>
              <a:t>4. Phân biệt giữa Supervised Learning và Unsupervised Learning</a:t>
            </a:r>
            <a:endParaRPr lang="en-US" sz="4500">
              <a:solidFill>
                <a:srgbClr val="2C2C2C"/>
              </a:solidFill>
              <a:latin typeface="Saira Medium Bold" panose="00000700000000000000"/>
            </a:endParaRPr>
          </a:p>
        </p:txBody>
      </p:sp>
      <p:sp>
        <p:nvSpPr>
          <p:cNvPr id="6" name="TextBox 6"/>
          <p:cNvSpPr txBox="1"/>
          <p:nvPr/>
        </p:nvSpPr>
        <p:spPr>
          <a:xfrm>
            <a:off x="362519" y="1897702"/>
            <a:ext cx="17660779" cy="438786"/>
          </a:xfrm>
          <a:prstGeom prst="rect">
            <a:avLst/>
          </a:prstGeom>
        </p:spPr>
        <p:txBody>
          <a:bodyPr lIns="0" tIns="0" rIns="0" bIns="0" rtlCol="0" anchor="t">
            <a:spAutoFit/>
          </a:bodyPr>
          <a:lstStyle/>
          <a:p>
            <a:pPr algn="ctr">
              <a:lnSpc>
                <a:spcPts val="3640"/>
              </a:lnSpc>
              <a:spcBef>
                <a:spcPct val="0"/>
              </a:spcBef>
            </a:pPr>
            <a:r>
              <a:rPr lang="en-US" sz="2600">
                <a:solidFill>
                  <a:srgbClr val="2C2C2C"/>
                </a:solidFill>
                <a:latin typeface="Cabin Regular Bold" panose="00000600000000000000"/>
              </a:rPr>
              <a:t>Những khác biệt cơ bản của phương pháp Supervised Learning và Unsupervised Learning được chỉ ra tại bảng so sánh dưới đây:</a:t>
            </a:r>
            <a:endParaRPr lang="en-US" sz="2600">
              <a:solidFill>
                <a:srgbClr val="2C2C2C"/>
              </a:solidFill>
              <a:latin typeface="Cabin Regular Bold" panose="0000060000000000000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5" y="7581278"/>
            <a:ext cx="18288000" cy="2720989"/>
          </a:xfrm>
          <a:custGeom>
            <a:avLst/>
            <a:gdLst/>
            <a:ahLst/>
            <a:cxnLst/>
            <a:rect l="l" t="t" r="r" b="b"/>
            <a:pathLst>
              <a:path w="18288000" h="2720989">
                <a:moveTo>
                  <a:pt x="0" y="0"/>
                </a:moveTo>
                <a:lnTo>
                  <a:pt x="18288000" y="0"/>
                </a:lnTo>
                <a:lnTo>
                  <a:pt x="18288000" y="2720989"/>
                </a:lnTo>
                <a:lnTo>
                  <a:pt x="0" y="2720989"/>
                </a:lnTo>
                <a:lnTo>
                  <a:pt x="0" y="0"/>
                </a:lnTo>
                <a:close/>
              </a:path>
            </a:pathLst>
          </a:custGeom>
          <a:blipFill>
            <a:blip r:embed="rId1"/>
            <a:stretch>
              <a:fillRect b="-278061"/>
            </a:stretch>
          </a:blipFill>
        </p:spPr>
      </p:sp>
      <p:sp>
        <p:nvSpPr>
          <p:cNvPr id="3" name="AutoShape 3"/>
          <p:cNvSpPr/>
          <p:nvPr/>
        </p:nvSpPr>
        <p:spPr>
          <a:xfrm rot="5043">
            <a:off x="1028656" y="1059656"/>
            <a:ext cx="16230617" cy="0"/>
          </a:xfrm>
          <a:prstGeom prst="line">
            <a:avLst/>
          </a:prstGeom>
          <a:ln w="9525" cap="flat">
            <a:solidFill>
              <a:srgbClr val="2C2C2C"/>
            </a:solidFill>
            <a:prstDash val="solid"/>
            <a:headEnd type="none" w="sm" len="sm"/>
            <a:tailEnd type="none" w="sm" len="sm"/>
          </a:ln>
        </p:spPr>
      </p:sp>
      <p:sp>
        <p:nvSpPr>
          <p:cNvPr id="4" name="TextBox 4"/>
          <p:cNvSpPr txBox="1"/>
          <p:nvPr/>
        </p:nvSpPr>
        <p:spPr>
          <a:xfrm>
            <a:off x="1704634" y="1374746"/>
            <a:ext cx="2337586" cy="306705"/>
          </a:xfrm>
          <a:prstGeom prst="rect">
            <a:avLst/>
          </a:prstGeom>
        </p:spPr>
        <p:txBody>
          <a:bodyPr lIns="0" tIns="0" rIns="0" bIns="0" rtlCol="0" anchor="t">
            <a:spAutoFit/>
          </a:bodyPr>
          <a:lstStyle/>
          <a:p>
            <a:pPr>
              <a:lnSpc>
                <a:spcPts val="2520"/>
              </a:lnSpc>
              <a:spcBef>
                <a:spcPct val="0"/>
              </a:spcBef>
            </a:pPr>
            <a:r>
              <a:rPr lang="en-US" sz="1800">
                <a:solidFill>
                  <a:srgbClr val="2C2C2C"/>
                </a:solidFill>
                <a:latin typeface="Cabin Regular" panose="00000500000000000000"/>
              </a:rPr>
              <a:t>Egg Club</a:t>
            </a:r>
            <a:endParaRPr lang="en-US" sz="1800">
              <a:solidFill>
                <a:srgbClr val="2C2C2C"/>
              </a:solidFill>
              <a:latin typeface="Cabin Regular" panose="00000500000000000000"/>
            </a:endParaRPr>
          </a:p>
        </p:txBody>
      </p:sp>
      <p:sp>
        <p:nvSpPr>
          <p:cNvPr id="5" name="Freeform 5"/>
          <p:cNvSpPr/>
          <p:nvPr/>
        </p:nvSpPr>
        <p:spPr>
          <a:xfrm>
            <a:off x="12723626" y="4255111"/>
            <a:ext cx="2049544" cy="904361"/>
          </a:xfrm>
          <a:custGeom>
            <a:avLst/>
            <a:gdLst/>
            <a:ahLst/>
            <a:cxnLst/>
            <a:rect l="l" t="t" r="r" b="b"/>
            <a:pathLst>
              <a:path w="2049544" h="904361">
                <a:moveTo>
                  <a:pt x="0" y="0"/>
                </a:moveTo>
                <a:lnTo>
                  <a:pt x="2049545" y="0"/>
                </a:lnTo>
                <a:lnTo>
                  <a:pt x="2049545" y="904362"/>
                </a:lnTo>
                <a:lnTo>
                  <a:pt x="0" y="904362"/>
                </a:lnTo>
                <a:lnTo>
                  <a:pt x="0" y="0"/>
                </a:lnTo>
                <a:close/>
              </a:path>
            </a:pathLst>
          </a:custGeom>
          <a:blipFill>
            <a:blip r:embed="rId2"/>
            <a:stretch>
              <a:fillRect/>
            </a:stretch>
          </a:blipFill>
        </p:spPr>
      </p:sp>
      <p:grpSp>
        <p:nvGrpSpPr>
          <p:cNvPr id="6" name="Group 6"/>
          <p:cNvGrpSpPr>
            <a:grpSpLocks noChangeAspect="1"/>
          </p:cNvGrpSpPr>
          <p:nvPr/>
        </p:nvGrpSpPr>
        <p:grpSpPr>
          <a:xfrm rot="0">
            <a:off x="1028658" y="8310356"/>
            <a:ext cx="1262839" cy="1262834"/>
            <a:chOff x="0" y="0"/>
            <a:chExt cx="6350000" cy="6349975"/>
          </a:xfrm>
        </p:grpSpPr>
        <p:sp>
          <p:nvSpPr>
            <p:cNvPr id="7" name="Freeform 7"/>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3"/>
              <a:stretch>
                <a:fillRect/>
              </a:stretch>
            </a:blipFill>
          </p:spPr>
        </p:sp>
      </p:grpSp>
      <p:sp>
        <p:nvSpPr>
          <p:cNvPr id="8" name="TextBox 8"/>
          <p:cNvSpPr txBox="1"/>
          <p:nvPr/>
        </p:nvSpPr>
        <p:spPr>
          <a:xfrm>
            <a:off x="1028658" y="3797972"/>
            <a:ext cx="11889242" cy="1866265"/>
          </a:xfrm>
          <a:prstGeom prst="rect">
            <a:avLst/>
          </a:prstGeom>
        </p:spPr>
        <p:txBody>
          <a:bodyPr lIns="0" tIns="0" rIns="0" bIns="0" rtlCol="0" anchor="t">
            <a:spAutoFit/>
          </a:bodyPr>
          <a:lstStyle/>
          <a:p>
            <a:pPr>
              <a:lnSpc>
                <a:spcPts val="7280"/>
              </a:lnSpc>
            </a:pPr>
            <a:r>
              <a:rPr lang="en-US" sz="6500">
                <a:solidFill>
                  <a:srgbClr val="2C2C2C"/>
                </a:solidFill>
                <a:latin typeface="Saira Medium Bold" panose="00000700000000000000"/>
              </a:rPr>
              <a:t>Phân chia tập dữ liệu</a:t>
            </a:r>
            <a:endParaRPr lang="en-US" sz="6500">
              <a:solidFill>
                <a:srgbClr val="2C2C2C"/>
              </a:solidFill>
              <a:latin typeface="Saira Medium Bold" panose="00000700000000000000"/>
            </a:endParaRPr>
          </a:p>
          <a:p>
            <a:pPr>
              <a:lnSpc>
                <a:spcPts val="7280"/>
              </a:lnSpc>
            </a:pPr>
          </a:p>
        </p:txBody>
      </p:sp>
      <p:grpSp>
        <p:nvGrpSpPr>
          <p:cNvPr id="9" name="Group 9"/>
          <p:cNvGrpSpPr/>
          <p:nvPr/>
        </p:nvGrpSpPr>
        <p:grpSpPr>
          <a:xfrm rot="0">
            <a:off x="2659892" y="8525799"/>
            <a:ext cx="6074098" cy="831947"/>
            <a:chOff x="0" y="0"/>
            <a:chExt cx="8098797" cy="1109262"/>
          </a:xfrm>
        </p:grpSpPr>
        <p:sp>
          <p:nvSpPr>
            <p:cNvPr id="10" name="TextBox 10"/>
            <p:cNvSpPr txBox="1"/>
            <p:nvPr/>
          </p:nvSpPr>
          <p:spPr>
            <a:xfrm>
              <a:off x="41" y="659471"/>
              <a:ext cx="8098756" cy="449791"/>
            </a:xfrm>
            <a:prstGeom prst="rect">
              <a:avLst/>
            </a:prstGeom>
          </p:spPr>
          <p:txBody>
            <a:bodyPr lIns="0" tIns="0" rIns="0" bIns="0" rtlCol="0" anchor="t">
              <a:spAutoFit/>
            </a:bodyPr>
            <a:lstStyle/>
            <a:p>
              <a:pPr algn="l">
                <a:lnSpc>
                  <a:spcPts val="2800"/>
                </a:lnSpc>
              </a:pPr>
            </a:p>
          </p:txBody>
        </p:sp>
        <p:sp>
          <p:nvSpPr>
            <p:cNvPr id="11" name="TextBox 11"/>
            <p:cNvSpPr txBox="1"/>
            <p:nvPr/>
          </p:nvSpPr>
          <p:spPr>
            <a:xfrm>
              <a:off x="0" y="0"/>
              <a:ext cx="8098756" cy="520700"/>
            </a:xfrm>
            <a:prstGeom prst="rect">
              <a:avLst/>
            </a:prstGeom>
          </p:spPr>
          <p:txBody>
            <a:bodyPr lIns="0" tIns="0" rIns="0" bIns="0" rtlCol="0" anchor="t">
              <a:spAutoFit/>
            </a:bodyPr>
            <a:lstStyle/>
            <a:p>
              <a:pPr marL="0" lvl="0" indent="0" algn="l">
                <a:lnSpc>
                  <a:spcPts val="3120"/>
                </a:lnSpc>
              </a:pPr>
              <a:r>
                <a:rPr lang="en-US" sz="2600">
                  <a:solidFill>
                    <a:srgbClr val="2C2C2C"/>
                  </a:solidFill>
                  <a:latin typeface="Cabin Regular Bold" panose="00000600000000000000"/>
                </a:rPr>
                <a:t>Nguyễn Bùi Đức Anh + Nguyễn Ngọc Yến</a:t>
              </a:r>
              <a:endParaRPr lang="en-US" sz="2600">
                <a:solidFill>
                  <a:srgbClr val="2C2C2C"/>
                </a:solidFill>
                <a:latin typeface="Cabin Regular Bold" panose="00000600000000000000"/>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6423875" cy="10287000"/>
          </a:xfrm>
          <a:custGeom>
            <a:avLst/>
            <a:gdLst/>
            <a:ahLst/>
            <a:cxnLst/>
            <a:rect l="l" t="t" r="r" b="b"/>
            <a:pathLst>
              <a:path w="6423875" h="10287000">
                <a:moveTo>
                  <a:pt x="0" y="0"/>
                </a:moveTo>
                <a:lnTo>
                  <a:pt x="6423875" y="0"/>
                </a:lnTo>
                <a:lnTo>
                  <a:pt x="6423875" y="10287000"/>
                </a:lnTo>
                <a:lnTo>
                  <a:pt x="0" y="10287000"/>
                </a:lnTo>
                <a:lnTo>
                  <a:pt x="0" y="0"/>
                </a:lnTo>
                <a:close/>
              </a:path>
            </a:pathLst>
          </a:custGeom>
          <a:blipFill>
            <a:blip r:embed="rId1">
              <a:extLst>
                <a:ext uri="{96DAC541-7B7A-43D3-8B79-37D633B846F1}">
                  <asvg:svgBlip xmlns:asvg="http://schemas.microsoft.com/office/drawing/2016/SVG/main" r:embed="rId2"/>
                </a:ext>
              </a:extLst>
            </a:blip>
            <a:stretch>
              <a:fillRect l="-80124" r="-104563"/>
            </a:stretch>
          </a:blipFill>
        </p:spPr>
      </p:sp>
      <p:sp>
        <p:nvSpPr>
          <p:cNvPr id="3" name="AutoShape 3"/>
          <p:cNvSpPr/>
          <p:nvPr/>
        </p:nvSpPr>
        <p:spPr>
          <a:xfrm rot="-5400000">
            <a:off x="1065789" y="5348560"/>
            <a:ext cx="10706646" cy="0"/>
          </a:xfrm>
          <a:prstGeom prst="line">
            <a:avLst/>
          </a:prstGeom>
          <a:ln w="9525" cap="flat">
            <a:solidFill>
              <a:srgbClr val="2C2C2C"/>
            </a:solidFill>
            <a:prstDash val="solid"/>
            <a:headEnd type="none" w="sm" len="sm"/>
            <a:tailEnd type="none" w="sm" len="sm"/>
          </a:ln>
        </p:spPr>
      </p:sp>
      <p:sp>
        <p:nvSpPr>
          <p:cNvPr id="4" name="TextBox 4"/>
          <p:cNvSpPr txBox="1"/>
          <p:nvPr/>
        </p:nvSpPr>
        <p:spPr>
          <a:xfrm>
            <a:off x="2082857" y="9051925"/>
            <a:ext cx="2101407" cy="206375"/>
          </a:xfrm>
          <a:prstGeom prst="rect">
            <a:avLst/>
          </a:prstGeom>
        </p:spPr>
        <p:txBody>
          <a:bodyPr lIns="0" tIns="0" rIns="0" bIns="0" rtlCol="0" anchor="t">
            <a:spAutoFit/>
          </a:bodyPr>
          <a:lstStyle/>
          <a:p>
            <a:pPr algn="ctr">
              <a:lnSpc>
                <a:spcPts val="1750"/>
              </a:lnSpc>
              <a:spcBef>
                <a:spcPct val="0"/>
              </a:spcBef>
            </a:pPr>
            <a:r>
              <a:rPr lang="en-US" sz="1250">
                <a:solidFill>
                  <a:srgbClr val="FFFFFF"/>
                </a:solidFill>
                <a:latin typeface="Cabin Regular Bold" panose="00000600000000000000"/>
                <a:hlinkClick r:id="rId3" action="ppaction://hlinksldjump"/>
              </a:rPr>
              <a:t>Quay lại Trang Chương trình</a:t>
            </a:r>
            <a:endParaRPr lang="en-US" sz="1250">
              <a:solidFill>
                <a:srgbClr val="FFFFFF"/>
              </a:solidFill>
              <a:latin typeface="Cabin Regular Bold" panose="00000600000000000000"/>
              <a:hlinkClick r:id="rId3" action="ppaction://hlinksldjump"/>
            </a:endParaRPr>
          </a:p>
        </p:txBody>
      </p:sp>
      <p:grpSp>
        <p:nvGrpSpPr>
          <p:cNvPr id="5" name="Group 5"/>
          <p:cNvGrpSpPr/>
          <p:nvPr/>
        </p:nvGrpSpPr>
        <p:grpSpPr>
          <a:xfrm rot="0">
            <a:off x="1090168" y="1365993"/>
            <a:ext cx="4440959" cy="7923858"/>
            <a:chOff x="0" y="-38324"/>
            <a:chExt cx="3350323" cy="5977873"/>
          </a:xfrm>
        </p:grpSpPr>
        <p:sp>
          <p:nvSpPr>
            <p:cNvPr id="6" name="Freeform 6"/>
            <p:cNvSpPr/>
            <p:nvPr/>
          </p:nvSpPr>
          <p:spPr>
            <a:xfrm>
              <a:off x="0" y="0"/>
              <a:ext cx="3350323" cy="5939549"/>
            </a:xfrm>
            <a:custGeom>
              <a:avLst/>
              <a:gdLst/>
              <a:ahLst/>
              <a:cxnLst/>
              <a:rect l="l" t="t" r="r" b="b"/>
              <a:pathLst>
                <a:path w="3350323" h="5939549">
                  <a:moveTo>
                    <a:pt x="8716" y="0"/>
                  </a:moveTo>
                  <a:lnTo>
                    <a:pt x="3341606" y="0"/>
                  </a:lnTo>
                  <a:cubicBezTo>
                    <a:pt x="3343918" y="0"/>
                    <a:pt x="3346135" y="918"/>
                    <a:pt x="3347770" y="2553"/>
                  </a:cubicBezTo>
                  <a:cubicBezTo>
                    <a:pt x="3349405" y="4188"/>
                    <a:pt x="3350323" y="6405"/>
                    <a:pt x="3350323" y="8716"/>
                  </a:cubicBezTo>
                  <a:lnTo>
                    <a:pt x="3350323" y="5930833"/>
                  </a:lnTo>
                  <a:cubicBezTo>
                    <a:pt x="3350323" y="5935647"/>
                    <a:pt x="3346421" y="5939549"/>
                    <a:pt x="3341606" y="5939549"/>
                  </a:cubicBezTo>
                  <a:lnTo>
                    <a:pt x="8716" y="5939549"/>
                  </a:lnTo>
                  <a:cubicBezTo>
                    <a:pt x="6405" y="5939549"/>
                    <a:pt x="4188" y="5938631"/>
                    <a:pt x="2553" y="5936997"/>
                  </a:cubicBezTo>
                  <a:cubicBezTo>
                    <a:pt x="918" y="5935362"/>
                    <a:pt x="0" y="5933145"/>
                    <a:pt x="0" y="5930833"/>
                  </a:cubicBezTo>
                  <a:lnTo>
                    <a:pt x="0" y="8716"/>
                  </a:lnTo>
                  <a:cubicBezTo>
                    <a:pt x="0" y="3903"/>
                    <a:pt x="3903" y="0"/>
                    <a:pt x="8716" y="0"/>
                  </a:cubicBezTo>
                  <a:close/>
                </a:path>
              </a:pathLst>
            </a:custGeom>
            <a:solidFill>
              <a:srgbClr val="EDECED"/>
            </a:solidFill>
            <a:ln>
              <a:noFill/>
            </a:ln>
          </p:spPr>
        </p:sp>
        <p:sp>
          <p:nvSpPr>
            <p:cNvPr id="7" name="TextBox 7"/>
            <p:cNvSpPr txBox="1"/>
            <p:nvPr/>
          </p:nvSpPr>
          <p:spPr>
            <a:xfrm>
              <a:off x="0" y="-38324"/>
              <a:ext cx="3246543" cy="5954152"/>
            </a:xfrm>
            <a:prstGeom prst="rect">
              <a:avLst/>
            </a:prstGeom>
          </p:spPr>
          <p:txBody>
            <a:bodyPr lIns="254000" tIns="254000" rIns="254000" bIns="254000" rtlCol="0" anchor="ctr"/>
            <a:lstStyle/>
            <a:p>
              <a:pPr>
                <a:lnSpc>
                  <a:spcPts val="3080"/>
                </a:lnSpc>
              </a:pPr>
              <a:r>
                <a:rPr lang="en-US" sz="2200">
                  <a:solidFill>
                    <a:srgbClr val="2C2C2C"/>
                  </a:solidFill>
                  <a:latin typeface="Cabin Regular Bold" panose="00000600000000000000"/>
                </a:rPr>
                <a:t>Trong máy học, có một khái niệm mà tất cả chúng ta hầu như phải bắt gặp ít nhất là chục lần, đó là dataset. Dataset là tập dữ liệu mà chúng ta làm việc cùng, chính là tập dữ liệu mà chúng ta áp dụng các thuật toán AI, các mô hình máy học để thử nghiệm và đánh giá. Và thông thường, tập dataset này có kích thước rất lớn, và người ta chia nó ra làm các tập nhỏ hơn.Tùy thuộc vào tính chất của bộ dữ liệu như lớn hay nhỏ sẽ có nhiều cách để phân chia khác nhau. Thông thường, Data Analyst sẽ phân chia bộ dữ liệu thành 3 phần: Training Set, Test Set và Validation Set</a:t>
              </a:r>
              <a:endParaRPr lang="en-US" sz="2200">
                <a:solidFill>
                  <a:srgbClr val="2C2C2C"/>
                </a:solidFill>
                <a:latin typeface="Cabin Regular Bold" panose="00000600000000000000"/>
              </a:endParaRPr>
            </a:p>
            <a:p>
              <a:pPr>
                <a:lnSpc>
                  <a:spcPts val="3080"/>
                </a:lnSpc>
              </a:pPr>
              <a:r>
                <a:rPr lang="en-US" sz="2200">
                  <a:solidFill>
                    <a:srgbClr val="2C2C2C"/>
                  </a:solidFill>
                  <a:latin typeface="Cabin Regular" panose="00000500000000000000"/>
                </a:rPr>
                <a:t>!</a:t>
              </a:r>
              <a:endParaRPr lang="en-US" sz="2200">
                <a:solidFill>
                  <a:srgbClr val="2C2C2C"/>
                </a:solidFill>
                <a:latin typeface="Cabin Regular" panose="00000500000000000000"/>
              </a:endParaRPr>
            </a:p>
          </p:txBody>
        </p:sp>
      </p:grpSp>
      <p:sp>
        <p:nvSpPr>
          <p:cNvPr id="8" name="Freeform 8"/>
          <p:cNvSpPr/>
          <p:nvPr/>
        </p:nvSpPr>
        <p:spPr>
          <a:xfrm>
            <a:off x="8189362" y="1948356"/>
            <a:ext cx="7989811" cy="6390289"/>
          </a:xfrm>
          <a:custGeom>
            <a:avLst/>
            <a:gdLst/>
            <a:ahLst/>
            <a:cxnLst/>
            <a:rect l="l" t="t" r="r" b="b"/>
            <a:pathLst>
              <a:path w="7989811" h="6390289">
                <a:moveTo>
                  <a:pt x="0" y="0"/>
                </a:moveTo>
                <a:lnTo>
                  <a:pt x="7989811" y="0"/>
                </a:lnTo>
                <a:lnTo>
                  <a:pt x="7989811" y="6390288"/>
                </a:lnTo>
                <a:lnTo>
                  <a:pt x="0" y="6390288"/>
                </a:lnTo>
                <a:lnTo>
                  <a:pt x="0" y="0"/>
                </a:lnTo>
                <a:close/>
              </a:path>
            </a:pathLst>
          </a:custGeom>
          <a:blipFill>
            <a:blip r:embed="rId4"/>
            <a:stretch>
              <a:fillRect/>
            </a:stretch>
          </a:blipFill>
        </p:spPr>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944722" y="-3785701"/>
            <a:ext cx="5829562" cy="5829562"/>
          </a:xfrm>
          <a:custGeom>
            <a:avLst/>
            <a:gdLst/>
            <a:ahLst/>
            <a:cxnLst/>
            <a:rect l="l" t="t" r="r" b="b"/>
            <a:pathLst>
              <a:path w="5829562" h="5829562">
                <a:moveTo>
                  <a:pt x="0" y="0"/>
                </a:moveTo>
                <a:lnTo>
                  <a:pt x="5829561" y="0"/>
                </a:lnTo>
                <a:lnTo>
                  <a:pt x="5829561" y="5829562"/>
                </a:lnTo>
                <a:lnTo>
                  <a:pt x="0" y="5829562"/>
                </a:lnTo>
                <a:lnTo>
                  <a:pt x="0" y="0"/>
                </a:lnTo>
                <a:close/>
              </a:path>
            </a:pathLst>
          </a:custGeom>
          <a:blipFill>
            <a:blip r:embed="rId1">
              <a:alphaModFix amt="32999"/>
            </a:blip>
            <a:stretch>
              <a:fillRect/>
            </a:stretch>
          </a:blipFill>
        </p:spPr>
      </p:sp>
      <p:sp>
        <p:nvSpPr>
          <p:cNvPr id="3" name="Freeform 3"/>
          <p:cNvSpPr/>
          <p:nvPr/>
        </p:nvSpPr>
        <p:spPr>
          <a:xfrm>
            <a:off x="-4137270" y="5185885"/>
            <a:ext cx="12185488" cy="12185488"/>
          </a:xfrm>
          <a:custGeom>
            <a:avLst/>
            <a:gdLst/>
            <a:ahLst/>
            <a:cxnLst/>
            <a:rect l="l" t="t" r="r" b="b"/>
            <a:pathLst>
              <a:path w="12185488" h="12185488">
                <a:moveTo>
                  <a:pt x="0" y="0"/>
                </a:moveTo>
                <a:lnTo>
                  <a:pt x="12185488" y="0"/>
                </a:lnTo>
                <a:lnTo>
                  <a:pt x="12185488" y="12185488"/>
                </a:lnTo>
                <a:lnTo>
                  <a:pt x="0" y="12185488"/>
                </a:lnTo>
                <a:lnTo>
                  <a:pt x="0" y="0"/>
                </a:lnTo>
                <a:close/>
              </a:path>
            </a:pathLst>
          </a:custGeom>
          <a:blipFill>
            <a:blip r:embed="rId2">
              <a:alphaModFix amt="83000"/>
            </a:blip>
            <a:stretch>
              <a:fillRect/>
            </a:stretch>
          </a:blipFill>
        </p:spPr>
      </p:sp>
      <p:sp>
        <p:nvSpPr>
          <p:cNvPr id="4" name="AutoShape 4"/>
          <p:cNvSpPr/>
          <p:nvPr/>
        </p:nvSpPr>
        <p:spPr>
          <a:xfrm>
            <a:off x="1142258" y="8853607"/>
            <a:ext cx="7784744" cy="0"/>
          </a:xfrm>
          <a:prstGeom prst="line">
            <a:avLst/>
          </a:prstGeom>
          <a:ln w="9525" cap="flat">
            <a:solidFill>
              <a:srgbClr val="2C2C2C"/>
            </a:solidFill>
            <a:prstDash val="solid"/>
            <a:headEnd type="none" w="sm" len="sm"/>
            <a:tailEnd type="none" w="sm" len="sm"/>
          </a:ln>
        </p:spPr>
      </p:sp>
      <p:sp>
        <p:nvSpPr>
          <p:cNvPr id="5" name="Freeform 5"/>
          <p:cNvSpPr/>
          <p:nvPr/>
        </p:nvSpPr>
        <p:spPr>
          <a:xfrm>
            <a:off x="10633595" y="1747130"/>
            <a:ext cx="4590994" cy="6294105"/>
          </a:xfrm>
          <a:custGeom>
            <a:avLst/>
            <a:gdLst/>
            <a:ahLst/>
            <a:cxnLst/>
            <a:rect l="l" t="t" r="r" b="b"/>
            <a:pathLst>
              <a:path w="4590994" h="6294105">
                <a:moveTo>
                  <a:pt x="0" y="0"/>
                </a:moveTo>
                <a:lnTo>
                  <a:pt x="4590994" y="0"/>
                </a:lnTo>
                <a:lnTo>
                  <a:pt x="4590994" y="6294105"/>
                </a:lnTo>
                <a:lnTo>
                  <a:pt x="0" y="6294105"/>
                </a:lnTo>
                <a:lnTo>
                  <a:pt x="0" y="0"/>
                </a:lnTo>
                <a:close/>
              </a:path>
            </a:pathLst>
          </a:custGeom>
          <a:blipFill>
            <a:blip r:embed="rId3"/>
            <a:stretch>
              <a:fillRect/>
            </a:stretch>
          </a:blipFill>
        </p:spPr>
      </p:sp>
      <p:grpSp>
        <p:nvGrpSpPr>
          <p:cNvPr id="6" name="Group 6"/>
          <p:cNvGrpSpPr/>
          <p:nvPr/>
        </p:nvGrpSpPr>
        <p:grpSpPr>
          <a:xfrm rot="0">
            <a:off x="777903" y="2279266"/>
            <a:ext cx="8149099" cy="5578909"/>
            <a:chOff x="0" y="0"/>
            <a:chExt cx="10865466" cy="7438546"/>
          </a:xfrm>
        </p:grpSpPr>
        <p:sp>
          <p:nvSpPr>
            <p:cNvPr id="7" name="TextBox 7"/>
            <p:cNvSpPr txBox="1"/>
            <p:nvPr/>
          </p:nvSpPr>
          <p:spPr>
            <a:xfrm>
              <a:off x="485807" y="-76200"/>
              <a:ext cx="10379659" cy="1495213"/>
            </a:xfrm>
            <a:prstGeom prst="rect">
              <a:avLst/>
            </a:prstGeom>
          </p:spPr>
          <p:txBody>
            <a:bodyPr lIns="0" tIns="0" rIns="0" bIns="0" rtlCol="0" anchor="t">
              <a:spAutoFit/>
            </a:bodyPr>
            <a:lstStyle/>
            <a:p>
              <a:pPr marL="0" lvl="0" indent="0">
                <a:lnSpc>
                  <a:spcPts val="9170"/>
                </a:lnSpc>
              </a:pPr>
              <a:r>
                <a:rPr lang="en-US" sz="7000">
                  <a:solidFill>
                    <a:srgbClr val="2C2C2C"/>
                  </a:solidFill>
                  <a:latin typeface="Saira Medium" panose="00000600000000000000"/>
                </a:rPr>
                <a:t>1.Training set</a:t>
              </a:r>
              <a:endParaRPr lang="en-US" sz="7000">
                <a:solidFill>
                  <a:srgbClr val="2C2C2C"/>
                </a:solidFill>
                <a:latin typeface="Saira Medium" panose="00000600000000000000"/>
              </a:endParaRPr>
            </a:p>
          </p:txBody>
        </p:sp>
        <p:sp>
          <p:nvSpPr>
            <p:cNvPr id="8" name="TextBox 8"/>
            <p:cNvSpPr txBox="1"/>
            <p:nvPr/>
          </p:nvSpPr>
          <p:spPr>
            <a:xfrm>
              <a:off x="485807" y="1915306"/>
              <a:ext cx="10379659" cy="4052358"/>
            </a:xfrm>
            <a:prstGeom prst="rect">
              <a:avLst/>
            </a:prstGeom>
          </p:spPr>
          <p:txBody>
            <a:bodyPr lIns="0" tIns="0" rIns="0" bIns="0" rtlCol="0" anchor="t">
              <a:spAutoFit/>
            </a:bodyPr>
            <a:lstStyle/>
            <a:p>
              <a:pPr marL="539750" lvl="1" indent="-269875">
                <a:lnSpc>
                  <a:spcPts val="3500"/>
                </a:lnSpc>
                <a:buFont typeface="Arial" panose="020B0604020202020204"/>
                <a:buChar char="•"/>
              </a:pPr>
              <a:r>
                <a:rPr lang="en-US" sz="2500">
                  <a:solidFill>
                    <a:srgbClr val="2C2C2C"/>
                  </a:solidFill>
                  <a:latin typeface="Cabin Regular" panose="00000500000000000000"/>
                </a:rPr>
                <a:t>Training Set là là một tập dữ liệu dùng để huấn luyện cho mô hình của thuật toán Machine Learning. Đây thường là một tập dữ liệu có kích thước lớn, được dùng để training trong quá trình huấn luyện máy học.</a:t>
              </a:r>
              <a:endParaRPr lang="en-US" sz="2500">
                <a:solidFill>
                  <a:srgbClr val="2C2C2C"/>
                </a:solidFill>
                <a:latin typeface="Cabin Regular" panose="00000500000000000000"/>
              </a:endParaRPr>
            </a:p>
            <a:p>
              <a:pPr marL="539750" lvl="1" indent="-269875">
                <a:lnSpc>
                  <a:spcPts val="3500"/>
                </a:lnSpc>
                <a:buFont typeface="Arial" panose="020B0604020202020204"/>
                <a:buChar char="•"/>
              </a:pPr>
              <a:r>
                <a:rPr lang="en-US" sz="2500">
                  <a:solidFill>
                    <a:srgbClr val="2C2C2C"/>
                  </a:solidFill>
                  <a:latin typeface="Cabin Regular" panose="00000500000000000000"/>
                </a:rPr>
                <a:t>(Nôm na dễ hiểu là, đây chính là tập dữ liệu máy dùng để học và rút trích được những đặc điểm quan trọng để ghi nhớ lại)</a:t>
              </a:r>
              <a:endParaRPr lang="en-US" sz="2500">
                <a:solidFill>
                  <a:srgbClr val="2C2C2C"/>
                </a:solidFill>
                <a:latin typeface="Cabin Regular" panose="00000500000000000000"/>
              </a:endParaRPr>
            </a:p>
          </p:txBody>
        </p:sp>
        <p:sp>
          <p:nvSpPr>
            <p:cNvPr id="9" name="TextBox 9"/>
            <p:cNvSpPr txBox="1"/>
            <p:nvPr/>
          </p:nvSpPr>
          <p:spPr>
            <a:xfrm>
              <a:off x="0" y="6753381"/>
              <a:ext cx="10865466" cy="685165"/>
            </a:xfrm>
            <a:prstGeom prst="rect">
              <a:avLst/>
            </a:prstGeom>
          </p:spPr>
          <p:txBody>
            <a:bodyPr lIns="0" tIns="0" rIns="0" bIns="0" rtlCol="0" anchor="t">
              <a:spAutoFit/>
            </a:bodyPr>
            <a:lstStyle/>
            <a:p>
              <a:pPr>
                <a:lnSpc>
                  <a:spcPts val="4560"/>
                </a:lnSpc>
              </a:pPr>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96525"/>
          </a:xfrm>
          <a:custGeom>
            <a:avLst/>
            <a:gdLst/>
            <a:ahLst/>
            <a:cxnLst/>
            <a:rect l="l" t="t" r="r" b="b"/>
            <a:pathLst>
              <a:path w="18288000" h="10296525">
                <a:moveTo>
                  <a:pt x="0" y="0"/>
                </a:moveTo>
                <a:lnTo>
                  <a:pt x="18288000" y="0"/>
                </a:lnTo>
                <a:lnTo>
                  <a:pt x="18288000" y="10296525"/>
                </a:lnTo>
                <a:lnTo>
                  <a:pt x="0" y="10296525"/>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grpSp>
        <p:nvGrpSpPr>
          <p:cNvPr id="3" name="Group 3"/>
          <p:cNvGrpSpPr/>
          <p:nvPr/>
        </p:nvGrpSpPr>
        <p:grpSpPr>
          <a:xfrm rot="0">
            <a:off x="2414003" y="2270268"/>
            <a:ext cx="12997943" cy="4612938"/>
            <a:chOff x="0" y="0"/>
            <a:chExt cx="17330590" cy="6150584"/>
          </a:xfrm>
        </p:grpSpPr>
        <p:sp>
          <p:nvSpPr>
            <p:cNvPr id="4" name="TextBox 4"/>
            <p:cNvSpPr txBox="1"/>
            <p:nvPr/>
          </p:nvSpPr>
          <p:spPr>
            <a:xfrm>
              <a:off x="0" y="0"/>
              <a:ext cx="17330590" cy="1168400"/>
            </a:xfrm>
            <a:prstGeom prst="rect">
              <a:avLst/>
            </a:prstGeom>
          </p:spPr>
          <p:txBody>
            <a:bodyPr lIns="0" tIns="0" rIns="0" bIns="0" rtlCol="0" anchor="t">
              <a:spAutoFit/>
            </a:bodyPr>
            <a:lstStyle/>
            <a:p>
              <a:pPr marL="0" lvl="0" indent="0" algn="ctr">
                <a:lnSpc>
                  <a:spcPts val="6960"/>
                </a:lnSpc>
                <a:spcBef>
                  <a:spcPct val="0"/>
                </a:spcBef>
              </a:pPr>
            </a:p>
          </p:txBody>
        </p:sp>
        <p:sp>
          <p:nvSpPr>
            <p:cNvPr id="5" name="TextBox 5"/>
            <p:cNvSpPr txBox="1"/>
            <p:nvPr/>
          </p:nvSpPr>
          <p:spPr>
            <a:xfrm>
              <a:off x="0" y="1398456"/>
              <a:ext cx="17330590" cy="4752129"/>
            </a:xfrm>
            <a:prstGeom prst="rect">
              <a:avLst/>
            </a:prstGeom>
          </p:spPr>
          <p:txBody>
            <a:bodyPr lIns="0" tIns="0" rIns="0" bIns="0" rtlCol="0" anchor="t">
              <a:spAutoFit/>
            </a:bodyPr>
            <a:lstStyle/>
            <a:p>
              <a:pPr>
                <a:lnSpc>
                  <a:spcPts val="4760"/>
                </a:lnSpc>
              </a:pPr>
              <a:r>
                <a:rPr lang="en-US" sz="3400">
                  <a:solidFill>
                    <a:srgbClr val="2C2C2C"/>
                  </a:solidFill>
                  <a:latin typeface="Cabin Regular" panose="00000500000000000000"/>
                </a:rPr>
                <a:t>Training Set bao gồm input và output tương ứng, trong đó output thường được gọi là nhãn (label hoặc target). Các thuật toán nói chung sẽ tìm cách tối ưu sai số dự đoán trên tập huấn luyện này đến mức đủ tốt. Trong trường hợp overfitting sai số dự đoán của mô hình trên tập huấn luyện có thể rất thấp, thậm chí = 0%.</a:t>
              </a:r>
              <a:endParaRPr lang="en-US" sz="3400">
                <a:solidFill>
                  <a:srgbClr val="2C2C2C"/>
                </a:solidFill>
                <a:latin typeface="Cabin Regular" panose="00000500000000000000"/>
              </a:endParaRPr>
            </a:p>
            <a:p>
              <a:pPr>
                <a:lnSpc>
                  <a:spcPts val="4760"/>
                </a:lnSpc>
              </a:pPr>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96525"/>
          </a:xfrm>
          <a:custGeom>
            <a:avLst/>
            <a:gdLst/>
            <a:ahLst/>
            <a:cxnLst/>
            <a:rect l="l" t="t" r="r" b="b"/>
            <a:pathLst>
              <a:path w="18288000" h="10296525">
                <a:moveTo>
                  <a:pt x="0" y="0"/>
                </a:moveTo>
                <a:lnTo>
                  <a:pt x="18288000" y="0"/>
                </a:lnTo>
                <a:lnTo>
                  <a:pt x="18288000" y="10296525"/>
                </a:lnTo>
                <a:lnTo>
                  <a:pt x="0" y="10296525"/>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3" name="TextBox 3"/>
          <p:cNvSpPr txBox="1"/>
          <p:nvPr/>
        </p:nvSpPr>
        <p:spPr>
          <a:xfrm>
            <a:off x="2221441" y="1028700"/>
            <a:ext cx="12997943" cy="876300"/>
          </a:xfrm>
          <a:prstGeom prst="rect">
            <a:avLst/>
          </a:prstGeom>
        </p:spPr>
        <p:txBody>
          <a:bodyPr lIns="0" tIns="0" rIns="0" bIns="0" rtlCol="0" anchor="t">
            <a:spAutoFit/>
          </a:bodyPr>
          <a:lstStyle/>
          <a:p>
            <a:pPr marL="0" lvl="0" indent="0" algn="ctr">
              <a:lnSpc>
                <a:spcPts val="6960"/>
              </a:lnSpc>
              <a:spcBef>
                <a:spcPct val="0"/>
              </a:spcBef>
            </a:pPr>
          </a:p>
        </p:txBody>
      </p:sp>
      <p:sp>
        <p:nvSpPr>
          <p:cNvPr id="4" name="TextBox 4"/>
          <p:cNvSpPr txBox="1"/>
          <p:nvPr/>
        </p:nvSpPr>
        <p:spPr>
          <a:xfrm>
            <a:off x="4310710" y="781050"/>
            <a:ext cx="8819406" cy="1371600"/>
          </a:xfrm>
          <a:prstGeom prst="rect">
            <a:avLst/>
          </a:prstGeom>
        </p:spPr>
        <p:txBody>
          <a:bodyPr lIns="0" tIns="0" rIns="0" bIns="0" rtlCol="0" anchor="t">
            <a:spAutoFit/>
          </a:bodyPr>
          <a:lstStyle/>
          <a:p>
            <a:pPr algn="ctr">
              <a:lnSpc>
                <a:spcPts val="10800"/>
              </a:lnSpc>
              <a:spcBef>
                <a:spcPct val="0"/>
              </a:spcBef>
            </a:pPr>
            <a:r>
              <a:rPr lang="en-US" sz="9000">
                <a:solidFill>
                  <a:srgbClr val="2C2C2C"/>
                </a:solidFill>
                <a:latin typeface="Saira Medium" panose="00000600000000000000"/>
              </a:rPr>
              <a:t>Overfitting là gì?</a:t>
            </a:r>
            <a:endParaRPr lang="en-US" sz="9000">
              <a:solidFill>
                <a:srgbClr val="2C2C2C"/>
              </a:solidFill>
              <a:latin typeface="Saira Medium" panose="00000600000000000000"/>
            </a:endParaRPr>
          </a:p>
        </p:txBody>
      </p:sp>
      <p:sp>
        <p:nvSpPr>
          <p:cNvPr id="5" name="TextBox 5"/>
          <p:cNvSpPr txBox="1"/>
          <p:nvPr/>
        </p:nvSpPr>
        <p:spPr>
          <a:xfrm>
            <a:off x="2359986" y="2612072"/>
            <a:ext cx="13568028" cy="4910455"/>
          </a:xfrm>
          <a:prstGeom prst="rect">
            <a:avLst/>
          </a:prstGeom>
        </p:spPr>
        <p:txBody>
          <a:bodyPr lIns="0" tIns="0" rIns="0" bIns="0" rtlCol="0" anchor="t">
            <a:spAutoFit/>
          </a:bodyPr>
          <a:lstStyle/>
          <a:p>
            <a:pPr>
              <a:lnSpc>
                <a:spcPts val="6560"/>
              </a:lnSpc>
            </a:pPr>
            <a:r>
              <a:rPr lang="en-US" sz="4000">
                <a:solidFill>
                  <a:srgbClr val="2C2C2C"/>
                </a:solidFill>
                <a:latin typeface="Saira Medium" panose="00000600000000000000"/>
              </a:rPr>
              <a:t>Overfitting là hiện tượng mô hình tìm được quá khớp với dữ liệu training. Việc quá khớp này có thể dẫn đến việc dự đoán nhầm nhiễu, và chất lượng mô hình không còn tốt trên dữ liệu test nữa. </a:t>
            </a:r>
            <a:r>
              <a:rPr lang="en-US" sz="4000">
                <a:solidFill>
                  <a:srgbClr val="2C2C2C"/>
                </a:solidFill>
                <a:latin typeface="Saira Medium" panose="00000600000000000000"/>
                <a:hlinkClick r:id="rId3" tooltip="https://machinelearningcoban.com/general/2017/02/06/featureengineering/#main-algorithms"/>
              </a:rPr>
              <a:t>Dữ liệu test được giả sử là không được biết trước, và không được sử dụng để xây dựng các mô hình Machine Learning</a:t>
            </a:r>
            <a:r>
              <a:rPr lang="en-US" sz="4000">
                <a:solidFill>
                  <a:srgbClr val="2C2C2C"/>
                </a:solidFill>
                <a:latin typeface="Saira Medium" panose="00000600000000000000"/>
              </a:rPr>
              <a:t>.</a:t>
            </a:r>
            <a:endParaRPr lang="en-US" sz="4000">
              <a:solidFill>
                <a:srgbClr val="2C2C2C"/>
              </a:solidFill>
              <a:latin typeface="Saira Medium" panose="0000060000000000000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5" y="7581278"/>
            <a:ext cx="18288000" cy="2720989"/>
          </a:xfrm>
          <a:custGeom>
            <a:avLst/>
            <a:gdLst/>
            <a:ahLst/>
            <a:cxnLst/>
            <a:rect l="l" t="t" r="r" b="b"/>
            <a:pathLst>
              <a:path w="18288000" h="2720989">
                <a:moveTo>
                  <a:pt x="0" y="0"/>
                </a:moveTo>
                <a:lnTo>
                  <a:pt x="18288000" y="0"/>
                </a:lnTo>
                <a:lnTo>
                  <a:pt x="18288000" y="2720989"/>
                </a:lnTo>
                <a:lnTo>
                  <a:pt x="0" y="2720989"/>
                </a:lnTo>
                <a:lnTo>
                  <a:pt x="0" y="0"/>
                </a:lnTo>
                <a:close/>
              </a:path>
            </a:pathLst>
          </a:custGeom>
          <a:blipFill>
            <a:blip r:embed="rId1">
              <a:extLst>
                <a:ext uri="{96DAC541-7B7A-43D3-8B79-37D633B846F1}">
                  <asvg:svgBlip xmlns:asvg="http://schemas.microsoft.com/office/drawing/2016/SVG/main" r:embed="rId2"/>
                </a:ext>
              </a:extLst>
            </a:blip>
            <a:stretch>
              <a:fillRect b="-278061"/>
            </a:stretch>
          </a:blipFill>
        </p:spPr>
      </p:sp>
      <p:sp>
        <p:nvSpPr>
          <p:cNvPr id="3" name="AutoShape 3"/>
          <p:cNvSpPr/>
          <p:nvPr/>
        </p:nvSpPr>
        <p:spPr>
          <a:xfrm rot="5043">
            <a:off x="1028656" y="1059656"/>
            <a:ext cx="16230617" cy="0"/>
          </a:xfrm>
          <a:prstGeom prst="line">
            <a:avLst/>
          </a:prstGeom>
          <a:ln w="9525" cap="flat">
            <a:solidFill>
              <a:srgbClr val="2C2C2C"/>
            </a:solidFill>
            <a:prstDash val="solid"/>
            <a:headEnd type="none" w="sm" len="sm"/>
            <a:tailEnd type="none" w="sm" len="sm"/>
          </a:ln>
        </p:spPr>
      </p:sp>
      <p:sp>
        <p:nvSpPr>
          <p:cNvPr id="4" name="TextBox 4"/>
          <p:cNvSpPr txBox="1"/>
          <p:nvPr/>
        </p:nvSpPr>
        <p:spPr>
          <a:xfrm>
            <a:off x="1704634" y="1374746"/>
            <a:ext cx="2337586" cy="306705"/>
          </a:xfrm>
          <a:prstGeom prst="rect">
            <a:avLst/>
          </a:prstGeom>
        </p:spPr>
        <p:txBody>
          <a:bodyPr lIns="0" tIns="0" rIns="0" bIns="0" rtlCol="0" anchor="t">
            <a:spAutoFit/>
          </a:bodyPr>
          <a:lstStyle/>
          <a:p>
            <a:pPr>
              <a:lnSpc>
                <a:spcPts val="2520"/>
              </a:lnSpc>
              <a:spcBef>
                <a:spcPct val="0"/>
              </a:spcBef>
            </a:pPr>
            <a:r>
              <a:rPr lang="en-US" sz="1800">
                <a:solidFill>
                  <a:srgbClr val="2C2C2C"/>
                </a:solidFill>
                <a:latin typeface="Cabin Regular" panose="00000500000000000000"/>
              </a:rPr>
              <a:t>Egg Club</a:t>
            </a:r>
            <a:endParaRPr lang="en-US" sz="1800">
              <a:solidFill>
                <a:srgbClr val="2C2C2C"/>
              </a:solidFill>
              <a:latin typeface="Cabin Regular" panose="00000500000000000000"/>
            </a:endParaRPr>
          </a:p>
        </p:txBody>
      </p:sp>
      <p:sp>
        <p:nvSpPr>
          <p:cNvPr id="5" name="Freeform 5"/>
          <p:cNvSpPr/>
          <p:nvPr/>
        </p:nvSpPr>
        <p:spPr>
          <a:xfrm>
            <a:off x="12723626" y="4255111"/>
            <a:ext cx="2049544" cy="904361"/>
          </a:xfrm>
          <a:custGeom>
            <a:avLst/>
            <a:gdLst/>
            <a:ahLst/>
            <a:cxnLst/>
            <a:rect l="l" t="t" r="r" b="b"/>
            <a:pathLst>
              <a:path w="2049544" h="904361">
                <a:moveTo>
                  <a:pt x="0" y="0"/>
                </a:moveTo>
                <a:lnTo>
                  <a:pt x="2049545" y="0"/>
                </a:lnTo>
                <a:lnTo>
                  <a:pt x="2049545" y="904362"/>
                </a:lnTo>
                <a:lnTo>
                  <a:pt x="0" y="90436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6" name="Group 6"/>
          <p:cNvGrpSpPr>
            <a:grpSpLocks noChangeAspect="1"/>
          </p:cNvGrpSpPr>
          <p:nvPr/>
        </p:nvGrpSpPr>
        <p:grpSpPr>
          <a:xfrm rot="0">
            <a:off x="1028658" y="8310356"/>
            <a:ext cx="1262839" cy="1262834"/>
            <a:chOff x="0" y="0"/>
            <a:chExt cx="6350000" cy="6349975"/>
          </a:xfrm>
        </p:grpSpPr>
        <p:sp>
          <p:nvSpPr>
            <p:cNvPr id="7" name="Freeform 7"/>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5"/>
              <a:stretch>
                <a:fillRect/>
              </a:stretch>
            </a:blipFill>
          </p:spPr>
        </p:sp>
      </p:grpSp>
      <p:sp>
        <p:nvSpPr>
          <p:cNvPr id="8" name="TextBox 8"/>
          <p:cNvSpPr txBox="1"/>
          <p:nvPr/>
        </p:nvSpPr>
        <p:spPr>
          <a:xfrm>
            <a:off x="1028658" y="3653192"/>
            <a:ext cx="11889242" cy="2136775"/>
          </a:xfrm>
          <a:prstGeom prst="rect">
            <a:avLst/>
          </a:prstGeom>
        </p:spPr>
        <p:txBody>
          <a:bodyPr lIns="0" tIns="0" rIns="0" bIns="0" rtlCol="0" anchor="t">
            <a:spAutoFit/>
          </a:bodyPr>
          <a:lstStyle/>
          <a:p>
            <a:pPr>
              <a:lnSpc>
                <a:spcPts val="5600"/>
              </a:lnSpc>
            </a:pPr>
            <a:r>
              <a:rPr lang="en-US" sz="5000">
                <a:solidFill>
                  <a:srgbClr val="2C2C2C"/>
                </a:solidFill>
                <a:latin typeface="Saira Medium Bold" panose="00000700000000000000"/>
              </a:rPr>
              <a:t>Phân nhóm các thuật toán Machine Learning dựa trên phương thức học</a:t>
            </a:r>
            <a:endParaRPr lang="en-US" sz="5000">
              <a:solidFill>
                <a:srgbClr val="2C2C2C"/>
              </a:solidFill>
              <a:latin typeface="Saira Medium Bold" panose="00000700000000000000"/>
            </a:endParaRPr>
          </a:p>
          <a:p>
            <a:pPr>
              <a:lnSpc>
                <a:spcPts val="5600"/>
              </a:lnSpc>
            </a:pPr>
          </a:p>
        </p:txBody>
      </p:sp>
      <p:grpSp>
        <p:nvGrpSpPr>
          <p:cNvPr id="9" name="Group 9"/>
          <p:cNvGrpSpPr/>
          <p:nvPr/>
        </p:nvGrpSpPr>
        <p:grpSpPr>
          <a:xfrm rot="0">
            <a:off x="2659892" y="8525799"/>
            <a:ext cx="6074098" cy="831947"/>
            <a:chOff x="0" y="0"/>
            <a:chExt cx="8098797" cy="1109262"/>
          </a:xfrm>
        </p:grpSpPr>
        <p:sp>
          <p:nvSpPr>
            <p:cNvPr id="10" name="TextBox 10"/>
            <p:cNvSpPr txBox="1"/>
            <p:nvPr/>
          </p:nvSpPr>
          <p:spPr>
            <a:xfrm>
              <a:off x="41" y="659471"/>
              <a:ext cx="8098756" cy="449791"/>
            </a:xfrm>
            <a:prstGeom prst="rect">
              <a:avLst/>
            </a:prstGeom>
          </p:spPr>
          <p:txBody>
            <a:bodyPr lIns="0" tIns="0" rIns="0" bIns="0" rtlCol="0" anchor="t">
              <a:spAutoFit/>
            </a:bodyPr>
            <a:lstStyle/>
            <a:p>
              <a:pPr algn="l">
                <a:lnSpc>
                  <a:spcPts val="2800"/>
                </a:lnSpc>
              </a:pPr>
            </a:p>
          </p:txBody>
        </p:sp>
        <p:sp>
          <p:nvSpPr>
            <p:cNvPr id="11" name="TextBox 11"/>
            <p:cNvSpPr txBox="1"/>
            <p:nvPr/>
          </p:nvSpPr>
          <p:spPr>
            <a:xfrm>
              <a:off x="0" y="0"/>
              <a:ext cx="8098756" cy="520700"/>
            </a:xfrm>
            <a:prstGeom prst="rect">
              <a:avLst/>
            </a:prstGeom>
          </p:spPr>
          <p:txBody>
            <a:bodyPr lIns="0" tIns="0" rIns="0" bIns="0" rtlCol="0" anchor="t">
              <a:spAutoFit/>
            </a:bodyPr>
            <a:lstStyle/>
            <a:p>
              <a:pPr marL="0" lvl="0" indent="0" algn="l">
                <a:lnSpc>
                  <a:spcPts val="3120"/>
                </a:lnSpc>
              </a:pPr>
              <a:r>
                <a:rPr lang="en-US" sz="2600">
                  <a:solidFill>
                    <a:srgbClr val="2C2C2C"/>
                  </a:solidFill>
                  <a:latin typeface="Cabin Regular Bold" panose="00000600000000000000"/>
                </a:rPr>
                <a:t>Nguyễn Bùi Đức Anh + Nguyễn Ngọc Yến</a:t>
              </a:r>
              <a:endParaRPr lang="en-US" sz="2600">
                <a:solidFill>
                  <a:srgbClr val="2C2C2C"/>
                </a:solidFill>
                <a:latin typeface="Cabin Regular Bold" panose="00000600000000000000"/>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915879" y="5143500"/>
            <a:ext cx="14456241" cy="4632355"/>
          </a:xfrm>
          <a:custGeom>
            <a:avLst/>
            <a:gdLst/>
            <a:ahLst/>
            <a:cxnLst/>
            <a:rect l="l" t="t" r="r" b="b"/>
            <a:pathLst>
              <a:path w="14456241" h="4632355">
                <a:moveTo>
                  <a:pt x="0" y="0"/>
                </a:moveTo>
                <a:lnTo>
                  <a:pt x="14456242" y="0"/>
                </a:lnTo>
                <a:lnTo>
                  <a:pt x="14456242" y="4632355"/>
                </a:lnTo>
                <a:lnTo>
                  <a:pt x="0" y="4632355"/>
                </a:lnTo>
                <a:lnTo>
                  <a:pt x="0" y="0"/>
                </a:lnTo>
                <a:close/>
              </a:path>
            </a:pathLst>
          </a:custGeom>
          <a:blipFill>
            <a:blip r:embed="rId1"/>
            <a:stretch>
              <a:fillRect t="-3637" b="-3637"/>
            </a:stretch>
          </a:blipFill>
        </p:spPr>
      </p:sp>
      <p:sp>
        <p:nvSpPr>
          <p:cNvPr id="3" name="Freeform 3"/>
          <p:cNvSpPr/>
          <p:nvPr/>
        </p:nvSpPr>
        <p:spPr>
          <a:xfrm rot="-5400000">
            <a:off x="88438" y="-18860949"/>
            <a:ext cx="16433012" cy="24295575"/>
          </a:xfrm>
          <a:custGeom>
            <a:avLst/>
            <a:gdLst/>
            <a:ahLst/>
            <a:cxnLst/>
            <a:rect l="l" t="t" r="r" b="b"/>
            <a:pathLst>
              <a:path w="16433012" h="24295575">
                <a:moveTo>
                  <a:pt x="0" y="0"/>
                </a:moveTo>
                <a:lnTo>
                  <a:pt x="16433012" y="0"/>
                </a:lnTo>
                <a:lnTo>
                  <a:pt x="16433012" y="24295575"/>
                </a:lnTo>
                <a:lnTo>
                  <a:pt x="0" y="24295575"/>
                </a:lnTo>
                <a:lnTo>
                  <a:pt x="0" y="0"/>
                </a:lnTo>
                <a:close/>
              </a:path>
            </a:pathLst>
          </a:custGeom>
          <a:blipFill>
            <a:blip r:embed="rId2"/>
            <a:stretch>
              <a:fillRect l="-162837"/>
            </a:stretch>
          </a:blipFill>
        </p:spPr>
      </p:sp>
      <p:grpSp>
        <p:nvGrpSpPr>
          <p:cNvPr id="4" name="Group 4"/>
          <p:cNvGrpSpPr/>
          <p:nvPr/>
        </p:nvGrpSpPr>
        <p:grpSpPr>
          <a:xfrm rot="0">
            <a:off x="1028700" y="535261"/>
            <a:ext cx="15489801" cy="5110143"/>
            <a:chOff x="0" y="0"/>
            <a:chExt cx="20653068" cy="6813524"/>
          </a:xfrm>
        </p:grpSpPr>
        <p:sp>
          <p:nvSpPr>
            <p:cNvPr id="5" name="TextBox 5"/>
            <p:cNvSpPr txBox="1"/>
            <p:nvPr/>
          </p:nvSpPr>
          <p:spPr>
            <a:xfrm>
              <a:off x="0" y="9525"/>
              <a:ext cx="20653068" cy="1285875"/>
            </a:xfrm>
            <a:prstGeom prst="rect">
              <a:avLst/>
            </a:prstGeom>
          </p:spPr>
          <p:txBody>
            <a:bodyPr lIns="0" tIns="0" rIns="0" bIns="0" rtlCol="0" anchor="t">
              <a:spAutoFit/>
            </a:bodyPr>
            <a:lstStyle/>
            <a:p>
              <a:pPr marL="0" lvl="0" indent="0" algn="ctr">
                <a:lnSpc>
                  <a:spcPts val="7680"/>
                </a:lnSpc>
                <a:spcBef>
                  <a:spcPct val="0"/>
                </a:spcBef>
              </a:pPr>
              <a:r>
                <a:rPr lang="en-US" sz="6400">
                  <a:solidFill>
                    <a:srgbClr val="2C2C2C"/>
                  </a:solidFill>
                  <a:latin typeface="Saira Medium" panose="00000600000000000000"/>
                </a:rPr>
                <a:t>Ví dụ</a:t>
              </a:r>
              <a:endParaRPr lang="en-US" sz="6400">
                <a:solidFill>
                  <a:srgbClr val="2C2C2C"/>
                </a:solidFill>
                <a:latin typeface="Saira Medium" panose="00000600000000000000"/>
              </a:endParaRPr>
            </a:p>
          </p:txBody>
        </p:sp>
        <p:sp>
          <p:nvSpPr>
            <p:cNvPr id="6" name="TextBox 6"/>
            <p:cNvSpPr txBox="1"/>
            <p:nvPr/>
          </p:nvSpPr>
          <p:spPr>
            <a:xfrm>
              <a:off x="0" y="1515931"/>
              <a:ext cx="20653068" cy="5297594"/>
            </a:xfrm>
            <a:prstGeom prst="rect">
              <a:avLst/>
            </a:prstGeom>
          </p:spPr>
          <p:txBody>
            <a:bodyPr lIns="0" tIns="0" rIns="0" bIns="0" rtlCol="0" anchor="t">
              <a:spAutoFit/>
            </a:bodyPr>
            <a:lstStyle/>
            <a:p>
              <a:pPr>
                <a:lnSpc>
                  <a:spcPts val="5040"/>
                </a:lnSpc>
              </a:pPr>
            </a:p>
            <a:p>
              <a:pPr marL="777240" lvl="1" indent="-388620">
                <a:lnSpc>
                  <a:spcPts val="5040"/>
                </a:lnSpc>
                <a:buFont typeface="Arial" panose="020B0604020202020204"/>
                <a:buChar char="•"/>
              </a:pPr>
              <a:r>
                <a:rPr lang="en-US" sz="3600">
                  <a:solidFill>
                    <a:srgbClr val="2C2C2C"/>
                  </a:solidFill>
                  <a:latin typeface="Cabin Regular" panose="00000500000000000000"/>
                </a:rPr>
                <a:t> Input sẽ là những bức hình. - </a:t>
              </a:r>
              <a:endParaRPr lang="en-US" sz="3600">
                <a:solidFill>
                  <a:srgbClr val="2C2C2C"/>
                </a:solidFill>
                <a:latin typeface="Cabin Regular" panose="00000500000000000000"/>
              </a:endParaRPr>
            </a:p>
            <a:p>
              <a:pPr marL="777240" lvl="1" indent="-388620">
                <a:lnSpc>
                  <a:spcPts val="5040"/>
                </a:lnSpc>
                <a:buFont typeface="Arial" panose="020B0604020202020204"/>
                <a:buChar char="•"/>
              </a:pPr>
              <a:r>
                <a:rPr lang="en-US" sz="3600">
                  <a:solidFill>
                    <a:srgbClr val="2C2C2C"/>
                  </a:solidFill>
                  <a:latin typeface="Cabin Regular" panose="00000500000000000000"/>
                </a:rPr>
                <a:t>Output: sẽ là những kết quả tương ứng với tập input.</a:t>
              </a:r>
              <a:endParaRPr lang="en-US" sz="3600">
                <a:solidFill>
                  <a:srgbClr val="2C2C2C"/>
                </a:solidFill>
                <a:latin typeface="Cabin Regular" panose="00000500000000000000"/>
              </a:endParaRPr>
            </a:p>
            <a:p>
              <a:pPr marL="777240" lvl="1" indent="-388620">
                <a:lnSpc>
                  <a:spcPts val="5040"/>
                </a:lnSpc>
                <a:buFont typeface="Arial" panose="020B0604020202020204"/>
                <a:buChar char="•"/>
              </a:pPr>
              <a:r>
                <a:rPr lang="en-US" sz="3600">
                  <a:solidFill>
                    <a:srgbClr val="2C2C2C"/>
                  </a:solidFill>
                  <a:latin typeface="Cabin Regular" panose="00000500000000000000"/>
                </a:rPr>
                <a:t> Ví dụ là những nhãn dán. Nếu input là ảnh con mèo, thì output sẽ là "con mèo"; nếu input là ảnh con chó, output tương ứng sẽ là "con chó". </a:t>
              </a:r>
              <a:endParaRPr lang="en-US" sz="3600">
                <a:solidFill>
                  <a:srgbClr val="2C2C2C"/>
                </a:solidFill>
                <a:latin typeface="Cabin Regular" panose="00000500000000000000"/>
              </a:endParaRPr>
            </a:p>
            <a:p>
              <a:pPr>
                <a:lnSpc>
                  <a:spcPts val="3220"/>
                </a:lnSpc>
              </a:pPr>
            </a:p>
            <a:p>
              <a:pPr>
                <a:lnSpc>
                  <a:spcPts val="3220"/>
                </a:lnSpc>
              </a:pPr>
            </a:p>
          </p:txBody>
        </p:sp>
      </p:grpSp>
      <p:sp>
        <p:nvSpPr>
          <p:cNvPr id="7" name="TextBox 7"/>
          <p:cNvSpPr txBox="1"/>
          <p:nvPr/>
        </p:nvSpPr>
        <p:spPr>
          <a:xfrm>
            <a:off x="882320" y="1608682"/>
            <a:ext cx="15489801" cy="695960"/>
          </a:xfrm>
          <a:prstGeom prst="rect">
            <a:avLst/>
          </a:prstGeom>
        </p:spPr>
        <p:txBody>
          <a:bodyPr lIns="0" tIns="0" rIns="0" bIns="0" rtlCol="0" anchor="t">
            <a:spAutoFit/>
          </a:bodyPr>
          <a:lstStyle/>
          <a:p>
            <a:pPr algn="ctr">
              <a:lnSpc>
                <a:spcPts val="5740"/>
              </a:lnSpc>
            </a:pPr>
            <a:r>
              <a:rPr lang="en-US" sz="4100">
                <a:solidFill>
                  <a:srgbClr val="2C2C2C"/>
                </a:solidFill>
                <a:latin typeface="Canva Sans Bold" panose="020B0803030501040103"/>
              </a:rPr>
              <a:t> </a:t>
            </a:r>
            <a:r>
              <a:rPr lang="en-US" sz="4100">
                <a:solidFill>
                  <a:srgbClr val="2C2C2C"/>
                </a:solidFill>
                <a:latin typeface="Canva Sans Bold" panose="020B0803030501040103"/>
              </a:rPr>
              <a:t>Với bài toán nhận dạng hình ảnh:</a:t>
            </a:r>
            <a:endParaRPr lang="en-US" sz="4100">
              <a:solidFill>
                <a:srgbClr val="2C2C2C"/>
              </a:solidFill>
              <a:latin typeface="Canva Sans Bold" panose="020B0803030501040103"/>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9879266">
            <a:off x="4753514" y="-4726253"/>
            <a:ext cx="16715884" cy="12248184"/>
          </a:xfrm>
          <a:custGeom>
            <a:avLst/>
            <a:gdLst/>
            <a:ahLst/>
            <a:cxnLst/>
            <a:rect l="l" t="t" r="r" b="b"/>
            <a:pathLst>
              <a:path w="16715884" h="12248184">
                <a:moveTo>
                  <a:pt x="0" y="0"/>
                </a:moveTo>
                <a:lnTo>
                  <a:pt x="16715884" y="0"/>
                </a:lnTo>
                <a:lnTo>
                  <a:pt x="16715884" y="12248184"/>
                </a:lnTo>
                <a:lnTo>
                  <a:pt x="0" y="12248184"/>
                </a:lnTo>
                <a:lnTo>
                  <a:pt x="0" y="0"/>
                </a:lnTo>
                <a:close/>
              </a:path>
            </a:pathLst>
          </a:custGeom>
          <a:blipFill>
            <a:blip r:embed="rId1"/>
            <a:stretch>
              <a:fillRect/>
            </a:stretch>
          </a:blipFill>
        </p:spPr>
      </p:sp>
      <p:sp>
        <p:nvSpPr>
          <p:cNvPr id="3" name="TextBox 3"/>
          <p:cNvSpPr txBox="1"/>
          <p:nvPr/>
        </p:nvSpPr>
        <p:spPr>
          <a:xfrm>
            <a:off x="1028700" y="1656327"/>
            <a:ext cx="11083027" cy="1371600"/>
          </a:xfrm>
          <a:prstGeom prst="rect">
            <a:avLst/>
          </a:prstGeom>
        </p:spPr>
        <p:txBody>
          <a:bodyPr lIns="0" tIns="0" rIns="0" bIns="0" rtlCol="0" anchor="t">
            <a:spAutoFit/>
          </a:bodyPr>
          <a:lstStyle/>
          <a:p>
            <a:pPr marL="0" lvl="0" indent="0">
              <a:lnSpc>
                <a:spcPts val="10800"/>
              </a:lnSpc>
              <a:spcBef>
                <a:spcPct val="0"/>
              </a:spcBef>
            </a:pPr>
            <a:r>
              <a:rPr lang="en-US" sz="9000">
                <a:solidFill>
                  <a:srgbClr val="2C2C2C"/>
                </a:solidFill>
                <a:latin typeface="Saira Medium" panose="00000600000000000000"/>
              </a:rPr>
              <a:t>Tóm tắt lại:</a:t>
            </a:r>
            <a:endParaRPr lang="en-US" sz="9000">
              <a:solidFill>
                <a:srgbClr val="2C2C2C"/>
              </a:solidFill>
              <a:latin typeface="Saira Medium" panose="00000600000000000000"/>
            </a:endParaRPr>
          </a:p>
        </p:txBody>
      </p:sp>
      <p:sp>
        <p:nvSpPr>
          <p:cNvPr id="4" name="Freeform 4"/>
          <p:cNvSpPr/>
          <p:nvPr/>
        </p:nvSpPr>
        <p:spPr>
          <a:xfrm>
            <a:off x="8284070" y="2104454"/>
            <a:ext cx="1077268" cy="475344"/>
          </a:xfrm>
          <a:custGeom>
            <a:avLst/>
            <a:gdLst/>
            <a:ahLst/>
            <a:cxnLst/>
            <a:rect l="l" t="t" r="r" b="b"/>
            <a:pathLst>
              <a:path w="1077268" h="475344">
                <a:moveTo>
                  <a:pt x="0" y="0"/>
                </a:moveTo>
                <a:lnTo>
                  <a:pt x="1077268" y="0"/>
                </a:lnTo>
                <a:lnTo>
                  <a:pt x="1077268" y="475345"/>
                </a:lnTo>
                <a:lnTo>
                  <a:pt x="0" y="475345"/>
                </a:lnTo>
                <a:lnTo>
                  <a:pt x="0" y="0"/>
                </a:lnTo>
                <a:close/>
              </a:path>
            </a:pathLst>
          </a:custGeom>
          <a:blipFill>
            <a:blip r:embed="rId2"/>
            <a:stretch>
              <a:fillRect/>
            </a:stretch>
          </a:blipFill>
        </p:spPr>
      </p:sp>
      <p:sp>
        <p:nvSpPr>
          <p:cNvPr id="5" name="Freeform 5"/>
          <p:cNvSpPr/>
          <p:nvPr/>
        </p:nvSpPr>
        <p:spPr>
          <a:xfrm>
            <a:off x="14984048" y="4035829"/>
            <a:ext cx="2215342" cy="2215342"/>
          </a:xfrm>
          <a:custGeom>
            <a:avLst/>
            <a:gdLst/>
            <a:ahLst/>
            <a:cxnLst/>
            <a:rect l="l" t="t" r="r" b="b"/>
            <a:pathLst>
              <a:path w="2215342" h="2215342">
                <a:moveTo>
                  <a:pt x="0" y="0"/>
                </a:moveTo>
                <a:lnTo>
                  <a:pt x="2215342" y="0"/>
                </a:lnTo>
                <a:lnTo>
                  <a:pt x="2215342" y="2215342"/>
                </a:lnTo>
                <a:lnTo>
                  <a:pt x="0" y="2215342"/>
                </a:lnTo>
                <a:lnTo>
                  <a:pt x="0" y="0"/>
                </a:lnTo>
                <a:close/>
              </a:path>
            </a:pathLst>
          </a:custGeom>
          <a:blipFill>
            <a:blip r:embed="rId3">
              <a:alphaModFix amt="86000"/>
            </a:blip>
            <a:stretch>
              <a:fillRect/>
            </a:stretch>
          </a:blipFill>
        </p:spPr>
      </p:sp>
      <p:sp>
        <p:nvSpPr>
          <p:cNvPr id="6" name="TextBox 6"/>
          <p:cNvSpPr txBox="1"/>
          <p:nvPr/>
        </p:nvSpPr>
        <p:spPr>
          <a:xfrm>
            <a:off x="1028700" y="3902479"/>
            <a:ext cx="14337484" cy="3615693"/>
          </a:xfrm>
          <a:prstGeom prst="rect">
            <a:avLst/>
          </a:prstGeom>
        </p:spPr>
        <p:txBody>
          <a:bodyPr lIns="0" tIns="0" rIns="0" bIns="0" rtlCol="0" anchor="t">
            <a:spAutoFit/>
          </a:bodyPr>
          <a:lstStyle/>
          <a:p>
            <a:pPr>
              <a:lnSpc>
                <a:spcPts val="9660"/>
              </a:lnSpc>
              <a:spcBef>
                <a:spcPct val="0"/>
              </a:spcBef>
            </a:pPr>
            <a:r>
              <a:rPr lang="en-US" sz="6900">
                <a:solidFill>
                  <a:srgbClr val="2C2C2C"/>
                </a:solidFill>
                <a:latin typeface="Cabin Regular" panose="00000500000000000000"/>
              </a:rPr>
              <a:t>Training set là tập các cặp input output dùng để huấn luyện trong quá trình học máy</a:t>
            </a:r>
            <a:endParaRPr lang="en-US" sz="6900">
              <a:solidFill>
                <a:srgbClr val="2C2C2C"/>
              </a:solidFill>
              <a:latin typeface="Cabin Regular" panose="0000050000000000000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944722" y="-3785701"/>
            <a:ext cx="5829562" cy="5829562"/>
          </a:xfrm>
          <a:custGeom>
            <a:avLst/>
            <a:gdLst/>
            <a:ahLst/>
            <a:cxnLst/>
            <a:rect l="l" t="t" r="r" b="b"/>
            <a:pathLst>
              <a:path w="5829562" h="5829562">
                <a:moveTo>
                  <a:pt x="0" y="0"/>
                </a:moveTo>
                <a:lnTo>
                  <a:pt x="5829561" y="0"/>
                </a:lnTo>
                <a:lnTo>
                  <a:pt x="5829561" y="5829562"/>
                </a:lnTo>
                <a:lnTo>
                  <a:pt x="0" y="5829562"/>
                </a:lnTo>
                <a:lnTo>
                  <a:pt x="0" y="0"/>
                </a:lnTo>
                <a:close/>
              </a:path>
            </a:pathLst>
          </a:custGeom>
          <a:blipFill>
            <a:blip r:embed="rId1">
              <a:alphaModFix amt="32999"/>
            </a:blip>
            <a:stretch>
              <a:fillRect/>
            </a:stretch>
          </a:blipFill>
        </p:spPr>
      </p:sp>
      <p:sp>
        <p:nvSpPr>
          <p:cNvPr id="3" name="Freeform 3"/>
          <p:cNvSpPr/>
          <p:nvPr/>
        </p:nvSpPr>
        <p:spPr>
          <a:xfrm>
            <a:off x="-4137270" y="5185885"/>
            <a:ext cx="12185488" cy="12185488"/>
          </a:xfrm>
          <a:custGeom>
            <a:avLst/>
            <a:gdLst/>
            <a:ahLst/>
            <a:cxnLst/>
            <a:rect l="l" t="t" r="r" b="b"/>
            <a:pathLst>
              <a:path w="12185488" h="12185488">
                <a:moveTo>
                  <a:pt x="0" y="0"/>
                </a:moveTo>
                <a:lnTo>
                  <a:pt x="12185488" y="0"/>
                </a:lnTo>
                <a:lnTo>
                  <a:pt x="12185488" y="12185488"/>
                </a:lnTo>
                <a:lnTo>
                  <a:pt x="0" y="12185488"/>
                </a:lnTo>
                <a:lnTo>
                  <a:pt x="0" y="0"/>
                </a:lnTo>
                <a:close/>
              </a:path>
            </a:pathLst>
          </a:custGeom>
          <a:blipFill>
            <a:blip r:embed="rId2">
              <a:alphaModFix amt="83000"/>
            </a:blip>
            <a:stretch>
              <a:fillRect/>
            </a:stretch>
          </a:blipFill>
        </p:spPr>
      </p:sp>
      <p:sp>
        <p:nvSpPr>
          <p:cNvPr id="4" name="Freeform 4"/>
          <p:cNvSpPr/>
          <p:nvPr/>
        </p:nvSpPr>
        <p:spPr>
          <a:xfrm>
            <a:off x="2480536" y="5143500"/>
            <a:ext cx="13326929" cy="4313079"/>
          </a:xfrm>
          <a:custGeom>
            <a:avLst/>
            <a:gdLst/>
            <a:ahLst/>
            <a:cxnLst/>
            <a:rect l="l" t="t" r="r" b="b"/>
            <a:pathLst>
              <a:path w="13326929" h="4313079">
                <a:moveTo>
                  <a:pt x="0" y="0"/>
                </a:moveTo>
                <a:lnTo>
                  <a:pt x="13326928" y="0"/>
                </a:lnTo>
                <a:lnTo>
                  <a:pt x="13326928" y="4313079"/>
                </a:lnTo>
                <a:lnTo>
                  <a:pt x="0" y="4313079"/>
                </a:lnTo>
                <a:lnTo>
                  <a:pt x="0" y="0"/>
                </a:lnTo>
                <a:close/>
              </a:path>
            </a:pathLst>
          </a:custGeom>
          <a:blipFill>
            <a:blip r:embed="rId3"/>
            <a:stretch>
              <a:fillRect/>
            </a:stretch>
          </a:blipFill>
        </p:spPr>
      </p:sp>
      <p:grpSp>
        <p:nvGrpSpPr>
          <p:cNvPr id="5" name="Group 5"/>
          <p:cNvGrpSpPr/>
          <p:nvPr/>
        </p:nvGrpSpPr>
        <p:grpSpPr>
          <a:xfrm rot="0">
            <a:off x="777903" y="2279266"/>
            <a:ext cx="14308602" cy="3954581"/>
            <a:chOff x="0" y="0"/>
            <a:chExt cx="19078137" cy="5272774"/>
          </a:xfrm>
        </p:grpSpPr>
        <p:sp>
          <p:nvSpPr>
            <p:cNvPr id="6" name="TextBox 6"/>
            <p:cNvSpPr txBox="1"/>
            <p:nvPr/>
          </p:nvSpPr>
          <p:spPr>
            <a:xfrm>
              <a:off x="853005" y="-76200"/>
              <a:ext cx="18225132" cy="1495213"/>
            </a:xfrm>
            <a:prstGeom prst="rect">
              <a:avLst/>
            </a:prstGeom>
          </p:spPr>
          <p:txBody>
            <a:bodyPr lIns="0" tIns="0" rIns="0" bIns="0" rtlCol="0" anchor="t">
              <a:spAutoFit/>
            </a:bodyPr>
            <a:lstStyle/>
            <a:p>
              <a:pPr marL="0" lvl="0" indent="0">
                <a:lnSpc>
                  <a:spcPts val="9170"/>
                </a:lnSpc>
              </a:pPr>
              <a:r>
                <a:rPr lang="en-US" sz="7000">
                  <a:solidFill>
                    <a:srgbClr val="2C2C2C"/>
                  </a:solidFill>
                  <a:latin typeface="Saira Medium" panose="00000600000000000000"/>
                </a:rPr>
                <a:t>2.Testing set</a:t>
              </a:r>
              <a:endParaRPr lang="en-US" sz="7000">
                <a:solidFill>
                  <a:srgbClr val="2C2C2C"/>
                </a:solidFill>
                <a:latin typeface="Saira Medium" panose="00000600000000000000"/>
              </a:endParaRPr>
            </a:p>
          </p:txBody>
        </p:sp>
        <p:sp>
          <p:nvSpPr>
            <p:cNvPr id="7" name="TextBox 7"/>
            <p:cNvSpPr txBox="1"/>
            <p:nvPr/>
          </p:nvSpPr>
          <p:spPr>
            <a:xfrm>
              <a:off x="853005" y="1886731"/>
              <a:ext cx="18225132" cy="1915161"/>
            </a:xfrm>
            <a:prstGeom prst="rect">
              <a:avLst/>
            </a:prstGeom>
          </p:spPr>
          <p:txBody>
            <a:bodyPr lIns="0" tIns="0" rIns="0" bIns="0" rtlCol="0" anchor="t">
              <a:spAutoFit/>
            </a:bodyPr>
            <a:lstStyle/>
            <a:p>
              <a:pPr>
                <a:lnSpc>
                  <a:spcPts val="5880"/>
                </a:lnSpc>
              </a:pPr>
              <a:r>
                <a:rPr lang="en-US" sz="4200">
                  <a:solidFill>
                    <a:srgbClr val="2C2C2C"/>
                  </a:solidFill>
                  <a:latin typeface="Cabin Regular" panose="00000500000000000000"/>
                </a:rPr>
                <a:t>Testing set là tập dữ liệu dùng để test sau khi máy tính đã học xong.</a:t>
              </a:r>
              <a:endParaRPr lang="en-US" sz="4200">
                <a:solidFill>
                  <a:srgbClr val="2C2C2C"/>
                </a:solidFill>
                <a:latin typeface="Cabin Regular" panose="00000500000000000000"/>
              </a:endParaRPr>
            </a:p>
          </p:txBody>
        </p:sp>
        <p:sp>
          <p:nvSpPr>
            <p:cNvPr id="8" name="TextBox 8"/>
            <p:cNvSpPr txBox="1"/>
            <p:nvPr/>
          </p:nvSpPr>
          <p:spPr>
            <a:xfrm>
              <a:off x="0" y="4587609"/>
              <a:ext cx="19078137" cy="685165"/>
            </a:xfrm>
            <a:prstGeom prst="rect">
              <a:avLst/>
            </a:prstGeom>
          </p:spPr>
          <p:txBody>
            <a:bodyPr lIns="0" tIns="0" rIns="0" bIns="0" rtlCol="0" anchor="t">
              <a:spAutoFit/>
            </a:bodyPr>
            <a:lstStyle/>
            <a:p>
              <a:pPr>
                <a:lnSpc>
                  <a:spcPts val="4560"/>
                </a:lnSpc>
              </a:pPr>
            </a:p>
          </p:txBody>
        </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574662">
            <a:off x="-3407565" y="1888865"/>
            <a:ext cx="11434705" cy="12404513"/>
          </a:xfrm>
          <a:custGeom>
            <a:avLst/>
            <a:gdLst/>
            <a:ahLst/>
            <a:cxnLst/>
            <a:rect l="l" t="t" r="r" b="b"/>
            <a:pathLst>
              <a:path w="11434705" h="12404513">
                <a:moveTo>
                  <a:pt x="0" y="0"/>
                </a:moveTo>
                <a:lnTo>
                  <a:pt x="11434706" y="0"/>
                </a:lnTo>
                <a:lnTo>
                  <a:pt x="11434706" y="12404512"/>
                </a:lnTo>
                <a:lnTo>
                  <a:pt x="0" y="12404512"/>
                </a:lnTo>
                <a:lnTo>
                  <a:pt x="0" y="0"/>
                </a:lnTo>
                <a:close/>
              </a:path>
            </a:pathLst>
          </a:custGeom>
          <a:blipFill>
            <a:blip r:embed="rId1">
              <a:alphaModFix amt="87000"/>
              <a:extLst>
                <a:ext uri="{96DAC541-7B7A-43D3-8B79-37D633B846F1}">
                  <asvg:svgBlip xmlns:asvg="http://schemas.microsoft.com/office/drawing/2016/SVG/main" r:embed="rId2"/>
                </a:ext>
              </a:extLst>
            </a:blip>
            <a:stretch>
              <a:fillRect/>
            </a:stretch>
          </a:blipFill>
        </p:spPr>
      </p:sp>
      <p:sp>
        <p:nvSpPr>
          <p:cNvPr id="3" name="Freeform 3"/>
          <p:cNvSpPr/>
          <p:nvPr/>
        </p:nvSpPr>
        <p:spPr>
          <a:xfrm>
            <a:off x="14699325" y="-2559975"/>
            <a:ext cx="7177350" cy="7177350"/>
          </a:xfrm>
          <a:custGeom>
            <a:avLst/>
            <a:gdLst/>
            <a:ahLst/>
            <a:cxnLst/>
            <a:rect l="l" t="t" r="r" b="b"/>
            <a:pathLst>
              <a:path w="7177350" h="7177350">
                <a:moveTo>
                  <a:pt x="0" y="0"/>
                </a:moveTo>
                <a:lnTo>
                  <a:pt x="7177350" y="0"/>
                </a:lnTo>
                <a:lnTo>
                  <a:pt x="7177350" y="7177350"/>
                </a:lnTo>
                <a:lnTo>
                  <a:pt x="0" y="7177350"/>
                </a:lnTo>
                <a:lnTo>
                  <a:pt x="0" y="0"/>
                </a:lnTo>
                <a:close/>
              </a:path>
            </a:pathLst>
          </a:custGeom>
          <a:blipFill>
            <a:blip r:embed="rId3"/>
            <a:stretch>
              <a:fillRect/>
            </a:stretch>
          </a:blipFill>
        </p:spPr>
      </p:sp>
      <p:sp>
        <p:nvSpPr>
          <p:cNvPr id="4" name="TextBox 4"/>
          <p:cNvSpPr txBox="1"/>
          <p:nvPr/>
        </p:nvSpPr>
        <p:spPr>
          <a:xfrm>
            <a:off x="2009975" y="2084767"/>
            <a:ext cx="14239475" cy="6262525"/>
          </a:xfrm>
          <a:prstGeom prst="rect">
            <a:avLst/>
          </a:prstGeom>
        </p:spPr>
        <p:txBody>
          <a:bodyPr lIns="0" tIns="0" rIns="0" bIns="0" rtlCol="0" anchor="t">
            <a:spAutoFit/>
          </a:bodyPr>
          <a:lstStyle/>
          <a:p>
            <a:pPr marL="770255" lvl="1" indent="-385445">
              <a:lnSpc>
                <a:spcPts val="4995"/>
              </a:lnSpc>
              <a:buFont typeface="Arial" panose="020B0604020202020204"/>
              <a:buChar char="•"/>
            </a:pPr>
            <a:r>
              <a:rPr lang="en-US" sz="3570">
                <a:solidFill>
                  <a:srgbClr val="000000"/>
                </a:solidFill>
                <a:latin typeface="Cabin Regular" panose="00000500000000000000"/>
              </a:rPr>
              <a:t>Một mô hình máy học sau khi được huấn luyện, sẽ cần phải được kiểm chứng xem nó có đạt hiệu quả không. Cũng giống như con người, sau mỗi khóa học bạn phải có một bài kiểm tra cuối kì để lấy kết quả. Ai điểm cao thì có thưởng, ai điểm thấp thì phải xem xét lại... Mô hình máy học cũng vậy, sau mỗi quá trình huấn luyện gian khổ, các mô hình này sẽ được kiểm chứng độ chính xác, nếu đáp ứng được yêu cầu thì thành công, không thì kiểm tra lại từ đầu. </a:t>
            </a:r>
            <a:endParaRPr lang="en-US" sz="3570">
              <a:solidFill>
                <a:srgbClr val="000000"/>
              </a:solidFill>
              <a:latin typeface="Cabin Regular" panose="00000500000000000000"/>
            </a:endParaRPr>
          </a:p>
          <a:p>
            <a:pPr marL="770255" lvl="1" indent="-385445">
              <a:lnSpc>
                <a:spcPts val="4995"/>
              </a:lnSpc>
              <a:buFont typeface="Arial" panose="020B0604020202020204"/>
              <a:buChar char="•"/>
            </a:pPr>
            <a:r>
              <a:rPr lang="en-US" sz="3570">
                <a:solidFill>
                  <a:srgbClr val="000000"/>
                </a:solidFill>
                <a:latin typeface="Cabin Regular" panose="00000500000000000000"/>
              </a:rPr>
              <a:t>Và để kiểm nghiệm được độ chính xác của mô hình này, người ta dùng tập Testing set. Khác với Training set, Testing set chỉ gồm các giá trị input (TD, GC, YKNTK, TI, và RRCN) mà không có giá trị output (YDM)</a:t>
            </a:r>
            <a:endParaRPr lang="en-US" sz="3570">
              <a:solidFill>
                <a:srgbClr val="000000"/>
              </a:solidFill>
              <a:latin typeface="Cabin Regular" panose="0000050000000000000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9879266">
            <a:off x="4753514" y="-4726253"/>
            <a:ext cx="16715884" cy="12248184"/>
          </a:xfrm>
          <a:custGeom>
            <a:avLst/>
            <a:gdLst/>
            <a:ahLst/>
            <a:cxnLst/>
            <a:rect l="l" t="t" r="r" b="b"/>
            <a:pathLst>
              <a:path w="16715884" h="12248184">
                <a:moveTo>
                  <a:pt x="0" y="0"/>
                </a:moveTo>
                <a:lnTo>
                  <a:pt x="16715884" y="0"/>
                </a:lnTo>
                <a:lnTo>
                  <a:pt x="16715884" y="12248184"/>
                </a:lnTo>
                <a:lnTo>
                  <a:pt x="0" y="12248184"/>
                </a:lnTo>
                <a:lnTo>
                  <a:pt x="0" y="0"/>
                </a:lnTo>
                <a:close/>
              </a:path>
            </a:pathLst>
          </a:custGeom>
          <a:blipFill>
            <a:blip r:embed="rId1"/>
            <a:stretch>
              <a:fillRect/>
            </a:stretch>
          </a:blipFill>
        </p:spPr>
      </p:sp>
      <p:sp>
        <p:nvSpPr>
          <p:cNvPr id="3" name="TextBox 3"/>
          <p:cNvSpPr txBox="1"/>
          <p:nvPr/>
        </p:nvSpPr>
        <p:spPr>
          <a:xfrm>
            <a:off x="1028700" y="1656327"/>
            <a:ext cx="11083027" cy="1371600"/>
          </a:xfrm>
          <a:prstGeom prst="rect">
            <a:avLst/>
          </a:prstGeom>
        </p:spPr>
        <p:txBody>
          <a:bodyPr lIns="0" tIns="0" rIns="0" bIns="0" rtlCol="0" anchor="t">
            <a:spAutoFit/>
          </a:bodyPr>
          <a:lstStyle/>
          <a:p>
            <a:pPr marL="0" lvl="0" indent="0">
              <a:lnSpc>
                <a:spcPts val="10800"/>
              </a:lnSpc>
              <a:spcBef>
                <a:spcPct val="0"/>
              </a:spcBef>
            </a:pPr>
            <a:r>
              <a:rPr lang="en-US" sz="9000">
                <a:solidFill>
                  <a:srgbClr val="2C2C2C"/>
                </a:solidFill>
                <a:latin typeface="Saira Medium" panose="00000600000000000000"/>
              </a:rPr>
              <a:t>Tóm tắt lại:</a:t>
            </a:r>
            <a:endParaRPr lang="en-US" sz="9000">
              <a:solidFill>
                <a:srgbClr val="2C2C2C"/>
              </a:solidFill>
              <a:latin typeface="Saira Medium" panose="00000600000000000000"/>
            </a:endParaRPr>
          </a:p>
        </p:txBody>
      </p:sp>
      <p:sp>
        <p:nvSpPr>
          <p:cNvPr id="4" name="Freeform 4"/>
          <p:cNvSpPr/>
          <p:nvPr/>
        </p:nvSpPr>
        <p:spPr>
          <a:xfrm>
            <a:off x="8284070" y="2104454"/>
            <a:ext cx="1077268" cy="475344"/>
          </a:xfrm>
          <a:custGeom>
            <a:avLst/>
            <a:gdLst/>
            <a:ahLst/>
            <a:cxnLst/>
            <a:rect l="l" t="t" r="r" b="b"/>
            <a:pathLst>
              <a:path w="1077268" h="475344">
                <a:moveTo>
                  <a:pt x="0" y="0"/>
                </a:moveTo>
                <a:lnTo>
                  <a:pt x="1077268" y="0"/>
                </a:lnTo>
                <a:lnTo>
                  <a:pt x="1077268" y="475345"/>
                </a:lnTo>
                <a:lnTo>
                  <a:pt x="0" y="475345"/>
                </a:lnTo>
                <a:lnTo>
                  <a:pt x="0" y="0"/>
                </a:lnTo>
                <a:close/>
              </a:path>
            </a:pathLst>
          </a:custGeom>
          <a:blipFill>
            <a:blip r:embed="rId2"/>
            <a:stretch>
              <a:fillRect/>
            </a:stretch>
          </a:blipFill>
        </p:spPr>
      </p:sp>
      <p:sp>
        <p:nvSpPr>
          <p:cNvPr id="5" name="Freeform 5"/>
          <p:cNvSpPr/>
          <p:nvPr/>
        </p:nvSpPr>
        <p:spPr>
          <a:xfrm>
            <a:off x="14984048" y="4035829"/>
            <a:ext cx="2215342" cy="2215342"/>
          </a:xfrm>
          <a:custGeom>
            <a:avLst/>
            <a:gdLst/>
            <a:ahLst/>
            <a:cxnLst/>
            <a:rect l="l" t="t" r="r" b="b"/>
            <a:pathLst>
              <a:path w="2215342" h="2215342">
                <a:moveTo>
                  <a:pt x="0" y="0"/>
                </a:moveTo>
                <a:lnTo>
                  <a:pt x="2215342" y="0"/>
                </a:lnTo>
                <a:lnTo>
                  <a:pt x="2215342" y="2215342"/>
                </a:lnTo>
                <a:lnTo>
                  <a:pt x="0" y="2215342"/>
                </a:lnTo>
                <a:lnTo>
                  <a:pt x="0" y="0"/>
                </a:lnTo>
                <a:close/>
              </a:path>
            </a:pathLst>
          </a:custGeom>
          <a:blipFill>
            <a:blip r:embed="rId3">
              <a:alphaModFix amt="86000"/>
            </a:blip>
            <a:stretch>
              <a:fillRect/>
            </a:stretch>
          </a:blipFill>
        </p:spPr>
      </p:sp>
      <p:sp>
        <p:nvSpPr>
          <p:cNvPr id="6" name="TextBox 6"/>
          <p:cNvSpPr txBox="1"/>
          <p:nvPr/>
        </p:nvSpPr>
        <p:spPr>
          <a:xfrm>
            <a:off x="1028700" y="3921529"/>
            <a:ext cx="15403552" cy="4559303"/>
          </a:xfrm>
          <a:prstGeom prst="rect">
            <a:avLst/>
          </a:prstGeom>
        </p:spPr>
        <p:txBody>
          <a:bodyPr lIns="0" tIns="0" rIns="0" bIns="0" rtlCol="0" anchor="t">
            <a:spAutoFit/>
          </a:bodyPr>
          <a:lstStyle/>
          <a:p>
            <a:pPr>
              <a:lnSpc>
                <a:spcPts val="9100"/>
              </a:lnSpc>
            </a:pPr>
            <a:r>
              <a:rPr lang="en-US" sz="6500">
                <a:solidFill>
                  <a:srgbClr val="2C2C2C"/>
                </a:solidFill>
                <a:latin typeface="Cabin Regular" panose="00000500000000000000"/>
              </a:rPr>
              <a:t> Testing set là tập các giá trị input và dùng để kiểm thử độ chính xác của những mô hình máy học sau khi được huấn luyện</a:t>
            </a:r>
            <a:endParaRPr lang="en-US" sz="6500">
              <a:solidFill>
                <a:srgbClr val="2C2C2C"/>
              </a:solidFill>
              <a:latin typeface="Cabin Regular" panose="00000500000000000000"/>
            </a:endParaRPr>
          </a:p>
          <a:p>
            <a:pPr>
              <a:lnSpc>
                <a:spcPts val="9100"/>
              </a:lnSpc>
              <a:spcBef>
                <a:spcPct val="0"/>
              </a:spcBef>
            </a:p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944722" y="-3785701"/>
            <a:ext cx="5829562" cy="5829562"/>
          </a:xfrm>
          <a:custGeom>
            <a:avLst/>
            <a:gdLst/>
            <a:ahLst/>
            <a:cxnLst/>
            <a:rect l="l" t="t" r="r" b="b"/>
            <a:pathLst>
              <a:path w="5829562" h="5829562">
                <a:moveTo>
                  <a:pt x="0" y="0"/>
                </a:moveTo>
                <a:lnTo>
                  <a:pt x="5829561" y="0"/>
                </a:lnTo>
                <a:lnTo>
                  <a:pt x="5829561" y="5829562"/>
                </a:lnTo>
                <a:lnTo>
                  <a:pt x="0" y="5829562"/>
                </a:lnTo>
                <a:lnTo>
                  <a:pt x="0" y="0"/>
                </a:lnTo>
                <a:close/>
              </a:path>
            </a:pathLst>
          </a:custGeom>
          <a:blipFill>
            <a:blip r:embed="rId1">
              <a:alphaModFix amt="32999"/>
            </a:blip>
            <a:stretch>
              <a:fillRect/>
            </a:stretch>
          </a:blipFill>
        </p:spPr>
      </p:sp>
      <p:sp>
        <p:nvSpPr>
          <p:cNvPr id="3" name="Freeform 3"/>
          <p:cNvSpPr/>
          <p:nvPr/>
        </p:nvSpPr>
        <p:spPr>
          <a:xfrm>
            <a:off x="-4137270" y="5185885"/>
            <a:ext cx="12185488" cy="12185488"/>
          </a:xfrm>
          <a:custGeom>
            <a:avLst/>
            <a:gdLst/>
            <a:ahLst/>
            <a:cxnLst/>
            <a:rect l="l" t="t" r="r" b="b"/>
            <a:pathLst>
              <a:path w="12185488" h="12185488">
                <a:moveTo>
                  <a:pt x="0" y="0"/>
                </a:moveTo>
                <a:lnTo>
                  <a:pt x="12185488" y="0"/>
                </a:lnTo>
                <a:lnTo>
                  <a:pt x="12185488" y="12185488"/>
                </a:lnTo>
                <a:lnTo>
                  <a:pt x="0" y="12185488"/>
                </a:lnTo>
                <a:lnTo>
                  <a:pt x="0" y="0"/>
                </a:lnTo>
                <a:close/>
              </a:path>
            </a:pathLst>
          </a:custGeom>
          <a:blipFill>
            <a:blip r:embed="rId2">
              <a:alphaModFix amt="83000"/>
            </a:blip>
            <a:stretch>
              <a:fillRect/>
            </a:stretch>
          </a:blipFill>
        </p:spPr>
      </p:sp>
      <p:sp>
        <p:nvSpPr>
          <p:cNvPr id="4" name="TextBox 4"/>
          <p:cNvSpPr txBox="1"/>
          <p:nvPr/>
        </p:nvSpPr>
        <p:spPr>
          <a:xfrm>
            <a:off x="1498862" y="352348"/>
            <a:ext cx="13668849" cy="3316351"/>
          </a:xfrm>
          <a:prstGeom prst="rect">
            <a:avLst/>
          </a:prstGeom>
        </p:spPr>
        <p:txBody>
          <a:bodyPr lIns="0" tIns="0" rIns="0" bIns="0" rtlCol="0" anchor="t">
            <a:spAutoFit/>
          </a:bodyPr>
          <a:lstStyle/>
          <a:p>
            <a:pPr>
              <a:lnSpc>
                <a:spcPts val="8775"/>
              </a:lnSpc>
            </a:pPr>
          </a:p>
          <a:p>
            <a:pPr>
              <a:lnSpc>
                <a:spcPts val="8775"/>
              </a:lnSpc>
            </a:pPr>
            <a:r>
              <a:rPr lang="en-US" sz="6700">
                <a:solidFill>
                  <a:srgbClr val="2C2C2C"/>
                </a:solidFill>
                <a:latin typeface="Saira Medium" panose="00000600000000000000"/>
              </a:rPr>
              <a:t>3.Validation set</a:t>
            </a:r>
            <a:endParaRPr lang="en-US" sz="6700">
              <a:solidFill>
                <a:srgbClr val="2C2C2C"/>
              </a:solidFill>
              <a:latin typeface="Saira Medium" panose="00000600000000000000"/>
            </a:endParaRPr>
          </a:p>
          <a:p>
            <a:pPr marL="0" lvl="0" indent="0">
              <a:lnSpc>
                <a:spcPts val="8775"/>
              </a:lnSpc>
            </a:pPr>
          </a:p>
        </p:txBody>
      </p:sp>
      <p:sp>
        <p:nvSpPr>
          <p:cNvPr id="5" name="TextBox 5"/>
          <p:cNvSpPr txBox="1"/>
          <p:nvPr/>
        </p:nvSpPr>
        <p:spPr>
          <a:xfrm>
            <a:off x="749431" y="3992804"/>
            <a:ext cx="16789138" cy="2309962"/>
          </a:xfrm>
          <a:prstGeom prst="rect">
            <a:avLst/>
          </a:prstGeom>
        </p:spPr>
        <p:txBody>
          <a:bodyPr lIns="0" tIns="0" rIns="0" bIns="0" rtlCol="0" anchor="t">
            <a:spAutoFit/>
          </a:bodyPr>
          <a:lstStyle/>
          <a:p>
            <a:pPr marL="962660" lvl="1" indent="-481330">
              <a:lnSpc>
                <a:spcPts val="6240"/>
              </a:lnSpc>
              <a:buFont typeface="Arial" panose="020B0604020202020204"/>
              <a:buChar char="•"/>
            </a:pPr>
            <a:r>
              <a:rPr lang="en-US" sz="4460">
                <a:solidFill>
                  <a:srgbClr val="000000"/>
                </a:solidFill>
                <a:latin typeface="Cabin Regular" panose="00000500000000000000"/>
              </a:rPr>
              <a:t>Điểm khác so với  testing test: Testing được dùng để kiểm thử sau quá trình huấn luyện, còn validation set được sử dụng để kiểm thử trong quá trình huấn luyện.</a:t>
            </a:r>
            <a:endParaRPr lang="en-US" sz="4460">
              <a:solidFill>
                <a:srgbClr val="000000"/>
              </a:solidFill>
              <a:latin typeface="Cabin Regular" panose="0000050000000000000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574662">
            <a:off x="-3407565" y="1888865"/>
            <a:ext cx="11434705" cy="12404513"/>
          </a:xfrm>
          <a:custGeom>
            <a:avLst/>
            <a:gdLst/>
            <a:ahLst/>
            <a:cxnLst/>
            <a:rect l="l" t="t" r="r" b="b"/>
            <a:pathLst>
              <a:path w="11434705" h="12404513">
                <a:moveTo>
                  <a:pt x="0" y="0"/>
                </a:moveTo>
                <a:lnTo>
                  <a:pt x="11434706" y="0"/>
                </a:lnTo>
                <a:lnTo>
                  <a:pt x="11434706" y="12404512"/>
                </a:lnTo>
                <a:lnTo>
                  <a:pt x="0" y="12404512"/>
                </a:lnTo>
                <a:lnTo>
                  <a:pt x="0" y="0"/>
                </a:lnTo>
                <a:close/>
              </a:path>
            </a:pathLst>
          </a:custGeom>
          <a:blipFill>
            <a:blip r:embed="rId1">
              <a:alphaModFix amt="87000"/>
              <a:extLst>
                <a:ext uri="{96DAC541-7B7A-43D3-8B79-37D633B846F1}">
                  <asvg:svgBlip xmlns:asvg="http://schemas.microsoft.com/office/drawing/2016/SVG/main" r:embed="rId2"/>
                </a:ext>
              </a:extLst>
            </a:blip>
            <a:stretch>
              <a:fillRect/>
            </a:stretch>
          </a:blipFill>
        </p:spPr>
      </p:sp>
      <p:sp>
        <p:nvSpPr>
          <p:cNvPr id="3" name="Freeform 3"/>
          <p:cNvSpPr/>
          <p:nvPr/>
        </p:nvSpPr>
        <p:spPr>
          <a:xfrm>
            <a:off x="14699325" y="-2559975"/>
            <a:ext cx="7177350" cy="7177350"/>
          </a:xfrm>
          <a:custGeom>
            <a:avLst/>
            <a:gdLst/>
            <a:ahLst/>
            <a:cxnLst/>
            <a:rect l="l" t="t" r="r" b="b"/>
            <a:pathLst>
              <a:path w="7177350" h="7177350">
                <a:moveTo>
                  <a:pt x="0" y="0"/>
                </a:moveTo>
                <a:lnTo>
                  <a:pt x="7177350" y="0"/>
                </a:lnTo>
                <a:lnTo>
                  <a:pt x="7177350" y="7177350"/>
                </a:lnTo>
                <a:lnTo>
                  <a:pt x="0" y="7177350"/>
                </a:lnTo>
                <a:lnTo>
                  <a:pt x="0" y="0"/>
                </a:lnTo>
                <a:close/>
              </a:path>
            </a:pathLst>
          </a:custGeom>
          <a:blipFill>
            <a:blip r:embed="rId3"/>
            <a:stretch>
              <a:fillRect/>
            </a:stretch>
          </a:blipFill>
        </p:spPr>
      </p:sp>
      <p:sp>
        <p:nvSpPr>
          <p:cNvPr id="4" name="TextBox 4"/>
          <p:cNvSpPr txBox="1"/>
          <p:nvPr/>
        </p:nvSpPr>
        <p:spPr>
          <a:xfrm>
            <a:off x="1360681" y="2024260"/>
            <a:ext cx="15566638" cy="6162280"/>
          </a:xfrm>
          <a:prstGeom prst="rect">
            <a:avLst/>
          </a:prstGeom>
        </p:spPr>
        <p:txBody>
          <a:bodyPr lIns="0" tIns="0" rIns="0" bIns="0" rtlCol="0" anchor="t">
            <a:spAutoFit/>
          </a:bodyPr>
          <a:lstStyle/>
          <a:p>
            <a:pPr marL="842645" lvl="1" indent="-421005">
              <a:lnSpc>
                <a:spcPts val="5460"/>
              </a:lnSpc>
              <a:buFont typeface="Arial" panose="020B0604020202020204"/>
              <a:buChar char="•"/>
            </a:pPr>
            <a:r>
              <a:rPr lang="en-US" sz="3900">
                <a:solidFill>
                  <a:srgbClr val="000000"/>
                </a:solidFill>
                <a:latin typeface="Cabin Regular" panose="00000500000000000000"/>
              </a:rPr>
              <a:t>Trong quá trình huấn l, dữ liệu đánh giá sẽ cung cấp thêm dữ liệu mới vào mô hình, nhằm xác định khả năng dự đoán của thuật toán đối với những dữ liệu chưa từng nhìn thấy trước đó</a:t>
            </a:r>
            <a:endParaRPr lang="en-US" sz="3900">
              <a:solidFill>
                <a:srgbClr val="000000"/>
              </a:solidFill>
              <a:latin typeface="Cabin Regular" panose="00000500000000000000"/>
            </a:endParaRPr>
          </a:p>
          <a:p>
            <a:pPr marL="842645" lvl="1" indent="-421005">
              <a:lnSpc>
                <a:spcPts val="5460"/>
              </a:lnSpc>
              <a:buFont typeface="Arial" panose="020B0604020202020204"/>
              <a:buChar char="•"/>
            </a:pPr>
            <a:r>
              <a:rPr lang="en-US" sz="3900">
                <a:solidFill>
                  <a:srgbClr val="000000"/>
                </a:solidFill>
                <a:latin typeface="Cabin Regular" panose="00000500000000000000"/>
              </a:rPr>
              <a:t>Điểm khác so với training set: nó được sử dụng để kiểm thử độ chính xác của mô hình máy học trong quá trình huấn luyện. </a:t>
            </a:r>
            <a:endParaRPr lang="en-US" sz="3900">
              <a:solidFill>
                <a:srgbClr val="000000"/>
              </a:solidFill>
              <a:latin typeface="Cabin Regular" panose="00000500000000000000"/>
            </a:endParaRPr>
          </a:p>
          <a:p>
            <a:pPr marL="842645" lvl="1" indent="-421005">
              <a:lnSpc>
                <a:spcPts val="5460"/>
              </a:lnSpc>
              <a:buFont typeface="Arial" panose="020B0604020202020204"/>
              <a:buChar char="•"/>
            </a:pPr>
            <a:r>
              <a:rPr lang="en-US" sz="3900">
                <a:solidFill>
                  <a:srgbClr val="000000"/>
                </a:solidFill>
                <a:latin typeface="Cabin Regular" panose="00000500000000000000"/>
              </a:rPr>
              <a:t>Thực tế, không phải tất cả các nhà khoa học dữ liệu đều sử dụng dữ liệu đánh giá, nhưng nó có thể cung cấp một số thông tin hữu ích để tối ưu hóa các tham số cũng như hiệu suất của thuật toán.</a:t>
            </a:r>
            <a:endParaRPr lang="en-US" sz="3900">
              <a:solidFill>
                <a:srgbClr val="000000"/>
              </a:solidFill>
              <a:latin typeface="Cabin Regular" panose="00000500000000000000"/>
            </a:endParaRPr>
          </a:p>
          <a:p>
            <a:pPr>
              <a:lnSpc>
                <a:spcPts val="5460"/>
              </a:lnSpc>
            </a:p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9879266">
            <a:off x="4753514" y="-4726253"/>
            <a:ext cx="16715884" cy="12248184"/>
          </a:xfrm>
          <a:custGeom>
            <a:avLst/>
            <a:gdLst/>
            <a:ahLst/>
            <a:cxnLst/>
            <a:rect l="l" t="t" r="r" b="b"/>
            <a:pathLst>
              <a:path w="16715884" h="12248184">
                <a:moveTo>
                  <a:pt x="0" y="0"/>
                </a:moveTo>
                <a:lnTo>
                  <a:pt x="16715884" y="0"/>
                </a:lnTo>
                <a:lnTo>
                  <a:pt x="16715884" y="12248184"/>
                </a:lnTo>
                <a:lnTo>
                  <a:pt x="0" y="12248184"/>
                </a:lnTo>
                <a:lnTo>
                  <a:pt x="0" y="0"/>
                </a:lnTo>
                <a:close/>
              </a:path>
            </a:pathLst>
          </a:custGeom>
          <a:blipFill>
            <a:blip r:embed="rId1"/>
            <a:stretch>
              <a:fillRect/>
            </a:stretch>
          </a:blipFill>
        </p:spPr>
      </p:sp>
      <p:sp>
        <p:nvSpPr>
          <p:cNvPr id="3" name="TextBox 3"/>
          <p:cNvSpPr txBox="1"/>
          <p:nvPr/>
        </p:nvSpPr>
        <p:spPr>
          <a:xfrm>
            <a:off x="1028700" y="1656327"/>
            <a:ext cx="11083027" cy="1371600"/>
          </a:xfrm>
          <a:prstGeom prst="rect">
            <a:avLst/>
          </a:prstGeom>
        </p:spPr>
        <p:txBody>
          <a:bodyPr lIns="0" tIns="0" rIns="0" bIns="0" rtlCol="0" anchor="t">
            <a:spAutoFit/>
          </a:bodyPr>
          <a:lstStyle/>
          <a:p>
            <a:pPr marL="0" lvl="0" indent="0">
              <a:lnSpc>
                <a:spcPts val="10800"/>
              </a:lnSpc>
              <a:spcBef>
                <a:spcPct val="0"/>
              </a:spcBef>
            </a:pPr>
            <a:r>
              <a:rPr lang="en-US" sz="9000">
                <a:solidFill>
                  <a:srgbClr val="2C2C2C"/>
                </a:solidFill>
                <a:latin typeface="Saira Medium" panose="00000600000000000000"/>
              </a:rPr>
              <a:t>Tóm tắt lại:</a:t>
            </a:r>
            <a:endParaRPr lang="en-US" sz="9000">
              <a:solidFill>
                <a:srgbClr val="2C2C2C"/>
              </a:solidFill>
              <a:latin typeface="Saira Medium" panose="00000600000000000000"/>
            </a:endParaRPr>
          </a:p>
        </p:txBody>
      </p:sp>
      <p:sp>
        <p:nvSpPr>
          <p:cNvPr id="4" name="Freeform 4"/>
          <p:cNvSpPr/>
          <p:nvPr/>
        </p:nvSpPr>
        <p:spPr>
          <a:xfrm>
            <a:off x="8284070" y="2104454"/>
            <a:ext cx="1077268" cy="475344"/>
          </a:xfrm>
          <a:custGeom>
            <a:avLst/>
            <a:gdLst/>
            <a:ahLst/>
            <a:cxnLst/>
            <a:rect l="l" t="t" r="r" b="b"/>
            <a:pathLst>
              <a:path w="1077268" h="475344">
                <a:moveTo>
                  <a:pt x="0" y="0"/>
                </a:moveTo>
                <a:lnTo>
                  <a:pt x="1077268" y="0"/>
                </a:lnTo>
                <a:lnTo>
                  <a:pt x="1077268" y="475345"/>
                </a:lnTo>
                <a:lnTo>
                  <a:pt x="0" y="475345"/>
                </a:lnTo>
                <a:lnTo>
                  <a:pt x="0" y="0"/>
                </a:lnTo>
                <a:close/>
              </a:path>
            </a:pathLst>
          </a:custGeom>
          <a:blipFill>
            <a:blip r:embed="rId2"/>
            <a:stretch>
              <a:fillRect/>
            </a:stretch>
          </a:blipFill>
        </p:spPr>
      </p:sp>
      <p:sp>
        <p:nvSpPr>
          <p:cNvPr id="5" name="Freeform 5"/>
          <p:cNvSpPr/>
          <p:nvPr/>
        </p:nvSpPr>
        <p:spPr>
          <a:xfrm>
            <a:off x="14984048" y="4035829"/>
            <a:ext cx="2215342" cy="2215342"/>
          </a:xfrm>
          <a:custGeom>
            <a:avLst/>
            <a:gdLst/>
            <a:ahLst/>
            <a:cxnLst/>
            <a:rect l="l" t="t" r="r" b="b"/>
            <a:pathLst>
              <a:path w="2215342" h="2215342">
                <a:moveTo>
                  <a:pt x="0" y="0"/>
                </a:moveTo>
                <a:lnTo>
                  <a:pt x="2215342" y="0"/>
                </a:lnTo>
                <a:lnTo>
                  <a:pt x="2215342" y="2215342"/>
                </a:lnTo>
                <a:lnTo>
                  <a:pt x="0" y="2215342"/>
                </a:lnTo>
                <a:lnTo>
                  <a:pt x="0" y="0"/>
                </a:lnTo>
                <a:close/>
              </a:path>
            </a:pathLst>
          </a:custGeom>
          <a:blipFill>
            <a:blip r:embed="rId3">
              <a:alphaModFix amt="86000"/>
            </a:blip>
            <a:stretch>
              <a:fillRect/>
            </a:stretch>
          </a:blipFill>
        </p:spPr>
      </p:sp>
      <p:sp>
        <p:nvSpPr>
          <p:cNvPr id="6" name="TextBox 6"/>
          <p:cNvSpPr txBox="1"/>
          <p:nvPr/>
        </p:nvSpPr>
        <p:spPr>
          <a:xfrm>
            <a:off x="1028700" y="3921529"/>
            <a:ext cx="15403552" cy="7167883"/>
          </a:xfrm>
          <a:prstGeom prst="rect">
            <a:avLst/>
          </a:prstGeom>
        </p:spPr>
        <p:txBody>
          <a:bodyPr lIns="0" tIns="0" rIns="0" bIns="0" rtlCol="0" anchor="t">
            <a:spAutoFit/>
          </a:bodyPr>
          <a:lstStyle/>
          <a:p>
            <a:pPr>
              <a:lnSpc>
                <a:spcPts val="8120"/>
              </a:lnSpc>
            </a:pPr>
            <a:r>
              <a:rPr lang="en-US" sz="5800">
                <a:solidFill>
                  <a:srgbClr val="2C2C2C"/>
                </a:solidFill>
                <a:latin typeface="Cabin Regular" panose="00000500000000000000"/>
              </a:rPr>
              <a:t> Validation set là tập các giá trị input đi kèm với giá trị output và được dùng để kiểm thử độ chính xác của mô hình máy học trong quá trình huấn luyện</a:t>
            </a:r>
            <a:endParaRPr lang="en-US" sz="5800">
              <a:solidFill>
                <a:srgbClr val="2C2C2C"/>
              </a:solidFill>
              <a:latin typeface="Cabin Regular" panose="00000500000000000000"/>
            </a:endParaRPr>
          </a:p>
          <a:p>
            <a:pPr>
              <a:lnSpc>
                <a:spcPts val="8120"/>
              </a:lnSpc>
            </a:pPr>
          </a:p>
          <a:p>
            <a:pPr>
              <a:lnSpc>
                <a:spcPts val="8120"/>
              </a:lnSpc>
            </a:pPr>
          </a:p>
          <a:p>
            <a:pPr>
              <a:lnSpc>
                <a:spcPts val="8120"/>
              </a:lnSpc>
              <a:spcBef>
                <a:spcPct val="0"/>
              </a:spcBef>
            </a:p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574662">
            <a:off x="-3407565" y="1888865"/>
            <a:ext cx="11434705" cy="12404513"/>
          </a:xfrm>
          <a:custGeom>
            <a:avLst/>
            <a:gdLst/>
            <a:ahLst/>
            <a:cxnLst/>
            <a:rect l="l" t="t" r="r" b="b"/>
            <a:pathLst>
              <a:path w="11434705" h="12404513">
                <a:moveTo>
                  <a:pt x="0" y="0"/>
                </a:moveTo>
                <a:lnTo>
                  <a:pt x="11434706" y="0"/>
                </a:lnTo>
                <a:lnTo>
                  <a:pt x="11434706" y="12404512"/>
                </a:lnTo>
                <a:lnTo>
                  <a:pt x="0" y="12404512"/>
                </a:lnTo>
                <a:lnTo>
                  <a:pt x="0" y="0"/>
                </a:lnTo>
                <a:close/>
              </a:path>
            </a:pathLst>
          </a:custGeom>
          <a:blipFill>
            <a:blip r:embed="rId1">
              <a:alphaModFix amt="87000"/>
              <a:extLst>
                <a:ext uri="{96DAC541-7B7A-43D3-8B79-37D633B846F1}">
                  <asvg:svgBlip xmlns:asvg="http://schemas.microsoft.com/office/drawing/2016/SVG/main" r:embed="rId2"/>
                </a:ext>
              </a:extLst>
            </a:blip>
            <a:stretch>
              <a:fillRect/>
            </a:stretch>
          </a:blipFill>
        </p:spPr>
      </p:sp>
      <p:sp>
        <p:nvSpPr>
          <p:cNvPr id="3" name="Freeform 3"/>
          <p:cNvSpPr/>
          <p:nvPr/>
        </p:nvSpPr>
        <p:spPr>
          <a:xfrm>
            <a:off x="14699325" y="-2559975"/>
            <a:ext cx="7177350" cy="7177350"/>
          </a:xfrm>
          <a:custGeom>
            <a:avLst/>
            <a:gdLst/>
            <a:ahLst/>
            <a:cxnLst/>
            <a:rect l="l" t="t" r="r" b="b"/>
            <a:pathLst>
              <a:path w="7177350" h="7177350">
                <a:moveTo>
                  <a:pt x="0" y="0"/>
                </a:moveTo>
                <a:lnTo>
                  <a:pt x="7177350" y="0"/>
                </a:lnTo>
                <a:lnTo>
                  <a:pt x="7177350" y="7177350"/>
                </a:lnTo>
                <a:lnTo>
                  <a:pt x="0" y="7177350"/>
                </a:lnTo>
                <a:lnTo>
                  <a:pt x="0" y="0"/>
                </a:lnTo>
                <a:close/>
              </a:path>
            </a:pathLst>
          </a:custGeom>
          <a:blipFill>
            <a:blip r:embed="rId3"/>
            <a:stretch>
              <a:fillRect/>
            </a:stretch>
          </a:blipFill>
        </p:spPr>
      </p:sp>
      <p:sp>
        <p:nvSpPr>
          <p:cNvPr id="4" name="Freeform 4"/>
          <p:cNvSpPr/>
          <p:nvPr/>
        </p:nvSpPr>
        <p:spPr>
          <a:xfrm>
            <a:off x="2767255" y="1708462"/>
            <a:ext cx="12753491" cy="6870075"/>
          </a:xfrm>
          <a:custGeom>
            <a:avLst/>
            <a:gdLst/>
            <a:ahLst/>
            <a:cxnLst/>
            <a:rect l="l" t="t" r="r" b="b"/>
            <a:pathLst>
              <a:path w="12753491" h="6870075">
                <a:moveTo>
                  <a:pt x="0" y="0"/>
                </a:moveTo>
                <a:lnTo>
                  <a:pt x="12753490" y="0"/>
                </a:lnTo>
                <a:lnTo>
                  <a:pt x="12753490" y="6870076"/>
                </a:lnTo>
                <a:lnTo>
                  <a:pt x="0" y="6870076"/>
                </a:lnTo>
                <a:lnTo>
                  <a:pt x="0" y="0"/>
                </a:lnTo>
                <a:close/>
              </a:path>
            </a:pathLst>
          </a:custGeom>
          <a:blipFill>
            <a:blip r:embed="rId4"/>
            <a:stretch>
              <a:fillRect/>
            </a:stretch>
          </a:blipFill>
        </p:spPr>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9879266">
            <a:off x="4753514" y="-4726253"/>
            <a:ext cx="16715884" cy="12248184"/>
          </a:xfrm>
          <a:custGeom>
            <a:avLst/>
            <a:gdLst/>
            <a:ahLst/>
            <a:cxnLst/>
            <a:rect l="l" t="t" r="r" b="b"/>
            <a:pathLst>
              <a:path w="16715884" h="12248184">
                <a:moveTo>
                  <a:pt x="0" y="0"/>
                </a:moveTo>
                <a:lnTo>
                  <a:pt x="16715884" y="0"/>
                </a:lnTo>
                <a:lnTo>
                  <a:pt x="16715884" y="12248184"/>
                </a:lnTo>
                <a:lnTo>
                  <a:pt x="0" y="12248184"/>
                </a:lnTo>
                <a:lnTo>
                  <a:pt x="0" y="0"/>
                </a:lnTo>
                <a:close/>
              </a:path>
            </a:pathLst>
          </a:custGeom>
          <a:blipFill>
            <a:blip r:embed="rId1"/>
            <a:stretch>
              <a:fillRect/>
            </a:stretch>
          </a:blipFill>
        </p:spPr>
      </p:sp>
      <p:sp>
        <p:nvSpPr>
          <p:cNvPr id="3" name="TextBox 3"/>
          <p:cNvSpPr txBox="1"/>
          <p:nvPr/>
        </p:nvSpPr>
        <p:spPr>
          <a:xfrm>
            <a:off x="1541992" y="353355"/>
            <a:ext cx="11083027" cy="2743200"/>
          </a:xfrm>
          <a:prstGeom prst="rect">
            <a:avLst/>
          </a:prstGeom>
        </p:spPr>
        <p:txBody>
          <a:bodyPr lIns="0" tIns="0" rIns="0" bIns="0" rtlCol="0" anchor="t">
            <a:spAutoFit/>
          </a:bodyPr>
          <a:lstStyle/>
          <a:p>
            <a:pPr>
              <a:lnSpc>
                <a:spcPts val="10800"/>
              </a:lnSpc>
            </a:pPr>
          </a:p>
          <a:p>
            <a:pPr marL="0" lvl="0" indent="0">
              <a:lnSpc>
                <a:spcPts val="10800"/>
              </a:lnSpc>
              <a:spcBef>
                <a:spcPct val="0"/>
              </a:spcBef>
            </a:pPr>
            <a:r>
              <a:rPr lang="en-US" sz="9000">
                <a:solidFill>
                  <a:srgbClr val="2C2C2C"/>
                </a:solidFill>
                <a:latin typeface="Saira Medium Bold" panose="00000700000000000000"/>
              </a:rPr>
              <a:t>Câu hỏi:</a:t>
            </a:r>
            <a:endParaRPr lang="en-US" sz="9000">
              <a:solidFill>
                <a:srgbClr val="2C2C2C"/>
              </a:solidFill>
              <a:latin typeface="Saira Medium Bold" panose="00000700000000000000"/>
            </a:endParaRPr>
          </a:p>
        </p:txBody>
      </p:sp>
      <p:sp>
        <p:nvSpPr>
          <p:cNvPr id="4" name="Freeform 4"/>
          <p:cNvSpPr/>
          <p:nvPr/>
        </p:nvSpPr>
        <p:spPr>
          <a:xfrm>
            <a:off x="780525" y="3807682"/>
            <a:ext cx="1077268" cy="475344"/>
          </a:xfrm>
          <a:custGeom>
            <a:avLst/>
            <a:gdLst/>
            <a:ahLst/>
            <a:cxnLst/>
            <a:rect l="l" t="t" r="r" b="b"/>
            <a:pathLst>
              <a:path w="1077268" h="475344">
                <a:moveTo>
                  <a:pt x="0" y="0"/>
                </a:moveTo>
                <a:lnTo>
                  <a:pt x="1077268" y="0"/>
                </a:lnTo>
                <a:lnTo>
                  <a:pt x="1077268" y="475344"/>
                </a:lnTo>
                <a:lnTo>
                  <a:pt x="0" y="475344"/>
                </a:lnTo>
                <a:lnTo>
                  <a:pt x="0" y="0"/>
                </a:lnTo>
                <a:close/>
              </a:path>
            </a:pathLst>
          </a:custGeom>
          <a:blipFill>
            <a:blip r:embed="rId2"/>
            <a:stretch>
              <a:fillRect/>
            </a:stretch>
          </a:blipFill>
        </p:spPr>
      </p:sp>
      <p:sp>
        <p:nvSpPr>
          <p:cNvPr id="5" name="Freeform 5"/>
          <p:cNvSpPr/>
          <p:nvPr/>
        </p:nvSpPr>
        <p:spPr>
          <a:xfrm>
            <a:off x="14984048" y="4035829"/>
            <a:ext cx="2215342" cy="2215342"/>
          </a:xfrm>
          <a:custGeom>
            <a:avLst/>
            <a:gdLst/>
            <a:ahLst/>
            <a:cxnLst/>
            <a:rect l="l" t="t" r="r" b="b"/>
            <a:pathLst>
              <a:path w="2215342" h="2215342">
                <a:moveTo>
                  <a:pt x="0" y="0"/>
                </a:moveTo>
                <a:lnTo>
                  <a:pt x="2215342" y="0"/>
                </a:lnTo>
                <a:lnTo>
                  <a:pt x="2215342" y="2215342"/>
                </a:lnTo>
                <a:lnTo>
                  <a:pt x="0" y="2215342"/>
                </a:lnTo>
                <a:lnTo>
                  <a:pt x="0" y="0"/>
                </a:lnTo>
                <a:close/>
              </a:path>
            </a:pathLst>
          </a:custGeom>
          <a:blipFill>
            <a:blip r:embed="rId3">
              <a:alphaModFix amt="86000"/>
            </a:blip>
            <a:stretch>
              <a:fillRect/>
            </a:stretch>
          </a:blipFill>
        </p:spPr>
      </p:sp>
      <p:sp>
        <p:nvSpPr>
          <p:cNvPr id="6" name="TextBox 6"/>
          <p:cNvSpPr txBox="1"/>
          <p:nvPr/>
        </p:nvSpPr>
        <p:spPr>
          <a:xfrm>
            <a:off x="2087668" y="3558454"/>
            <a:ext cx="15403552" cy="7167883"/>
          </a:xfrm>
          <a:prstGeom prst="rect">
            <a:avLst/>
          </a:prstGeom>
        </p:spPr>
        <p:txBody>
          <a:bodyPr lIns="0" tIns="0" rIns="0" bIns="0" rtlCol="0" anchor="t">
            <a:spAutoFit/>
          </a:bodyPr>
          <a:lstStyle/>
          <a:p>
            <a:pPr>
              <a:lnSpc>
                <a:spcPts val="8120"/>
              </a:lnSpc>
            </a:pPr>
            <a:r>
              <a:rPr lang="en-US" sz="5800">
                <a:solidFill>
                  <a:srgbClr val="2C2C2C"/>
                </a:solidFill>
                <a:latin typeface="Cabin Regular" panose="00000500000000000000"/>
              </a:rPr>
              <a:t>Tại sao không dùng tất cả dữ liệu để huấn luyện mô hình rồi kiểm thử trên đó luôn? (Hay đơn giản là tại sao phải chia dữ liệu thành 3 loại như trên) </a:t>
            </a:r>
            <a:endParaRPr lang="en-US" sz="5800">
              <a:solidFill>
                <a:srgbClr val="2C2C2C"/>
              </a:solidFill>
              <a:latin typeface="Cabin Regular" panose="00000500000000000000"/>
            </a:endParaRPr>
          </a:p>
          <a:p>
            <a:pPr>
              <a:lnSpc>
                <a:spcPts val="8120"/>
              </a:lnSpc>
            </a:pPr>
          </a:p>
          <a:p>
            <a:pPr>
              <a:lnSpc>
                <a:spcPts val="8120"/>
              </a:lnSpc>
            </a:pPr>
          </a:p>
          <a:p>
            <a:pPr>
              <a:lnSpc>
                <a:spcPts val="8120"/>
              </a:lnSpc>
            </a:pPr>
          </a:p>
          <a:p>
            <a:pPr>
              <a:lnSpc>
                <a:spcPts val="8120"/>
              </a:lnSpc>
              <a:spcBef>
                <a:spcPct val="0"/>
              </a:spcBef>
            </a:p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9879266">
            <a:off x="4753514" y="-4726253"/>
            <a:ext cx="16715884" cy="12248184"/>
          </a:xfrm>
          <a:custGeom>
            <a:avLst/>
            <a:gdLst/>
            <a:ahLst/>
            <a:cxnLst/>
            <a:rect l="l" t="t" r="r" b="b"/>
            <a:pathLst>
              <a:path w="16715884" h="12248184">
                <a:moveTo>
                  <a:pt x="0" y="0"/>
                </a:moveTo>
                <a:lnTo>
                  <a:pt x="16715884" y="0"/>
                </a:lnTo>
                <a:lnTo>
                  <a:pt x="16715884" y="12248184"/>
                </a:lnTo>
                <a:lnTo>
                  <a:pt x="0" y="12248184"/>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3" name="TextBox 3"/>
          <p:cNvSpPr txBox="1"/>
          <p:nvPr/>
        </p:nvSpPr>
        <p:spPr>
          <a:xfrm>
            <a:off x="1028700" y="1656327"/>
            <a:ext cx="11083027" cy="1371600"/>
          </a:xfrm>
          <a:prstGeom prst="rect">
            <a:avLst/>
          </a:prstGeom>
        </p:spPr>
        <p:txBody>
          <a:bodyPr lIns="0" tIns="0" rIns="0" bIns="0" rtlCol="0" anchor="t">
            <a:spAutoFit/>
          </a:bodyPr>
          <a:lstStyle/>
          <a:p>
            <a:pPr marL="0" lvl="0" indent="0">
              <a:lnSpc>
                <a:spcPts val="10800"/>
              </a:lnSpc>
              <a:spcBef>
                <a:spcPct val="0"/>
              </a:spcBef>
            </a:pPr>
            <a:r>
              <a:rPr lang="en-US" sz="9000">
                <a:solidFill>
                  <a:srgbClr val="2C2C2C"/>
                </a:solidFill>
                <a:latin typeface="Saira Medium" panose="00000600000000000000"/>
              </a:rPr>
              <a:t>Chương trình</a:t>
            </a:r>
            <a:endParaRPr lang="en-US" sz="9000">
              <a:solidFill>
                <a:srgbClr val="2C2C2C"/>
              </a:solidFill>
              <a:latin typeface="Saira Medium" panose="00000600000000000000"/>
            </a:endParaRPr>
          </a:p>
        </p:txBody>
      </p:sp>
      <p:sp>
        <p:nvSpPr>
          <p:cNvPr id="4" name="TextBox 4"/>
          <p:cNvSpPr txBox="1"/>
          <p:nvPr/>
        </p:nvSpPr>
        <p:spPr>
          <a:xfrm>
            <a:off x="1431360" y="4122105"/>
            <a:ext cx="9402415" cy="580390"/>
          </a:xfrm>
          <a:prstGeom prst="rect">
            <a:avLst/>
          </a:prstGeom>
        </p:spPr>
        <p:txBody>
          <a:bodyPr lIns="0" tIns="0" rIns="0" bIns="0" rtlCol="0" anchor="t">
            <a:spAutoFit/>
          </a:bodyPr>
          <a:lstStyle/>
          <a:p>
            <a:pPr>
              <a:lnSpc>
                <a:spcPts val="4760"/>
              </a:lnSpc>
            </a:pPr>
            <a:r>
              <a:rPr lang="en-US" sz="3400" u="sng">
                <a:solidFill>
                  <a:srgbClr val="2C2C2C"/>
                </a:solidFill>
                <a:latin typeface="Cabin Regular Bold" panose="00000600000000000000"/>
              </a:rPr>
              <a:t>1.Supervised Learning (Học có giám sát)</a:t>
            </a:r>
            <a:endParaRPr lang="en-US" sz="3400" u="sng">
              <a:solidFill>
                <a:srgbClr val="2C2C2C"/>
              </a:solidFill>
              <a:latin typeface="Cabin Regular Bold" panose="00000600000000000000"/>
            </a:endParaRPr>
          </a:p>
        </p:txBody>
      </p:sp>
      <p:sp>
        <p:nvSpPr>
          <p:cNvPr id="5" name="TextBox 5"/>
          <p:cNvSpPr txBox="1"/>
          <p:nvPr/>
        </p:nvSpPr>
        <p:spPr>
          <a:xfrm>
            <a:off x="1431360" y="5076825"/>
            <a:ext cx="10642267" cy="1180465"/>
          </a:xfrm>
          <a:prstGeom prst="rect">
            <a:avLst/>
          </a:prstGeom>
        </p:spPr>
        <p:txBody>
          <a:bodyPr lIns="0" tIns="0" rIns="0" bIns="0" rtlCol="0" anchor="t">
            <a:spAutoFit/>
          </a:bodyPr>
          <a:lstStyle/>
          <a:p>
            <a:pPr>
              <a:lnSpc>
                <a:spcPts val="4760"/>
              </a:lnSpc>
            </a:pPr>
            <a:r>
              <a:rPr lang="en-US" sz="3400" u="sng">
                <a:solidFill>
                  <a:srgbClr val="2C2C2C"/>
                </a:solidFill>
                <a:latin typeface="Cabin Regular" panose="00000500000000000000"/>
                <a:hlinkClick r:id="rId3" action="ppaction://hlinksldjump"/>
              </a:rPr>
              <a:t>2. Unsupervised Learning (Học không giám sát)</a:t>
            </a:r>
            <a:endParaRPr lang="en-US" sz="3400" u="sng">
              <a:solidFill>
                <a:srgbClr val="2C2C2C"/>
              </a:solidFill>
              <a:latin typeface="Cabin Regular" panose="00000500000000000000"/>
            </a:endParaRPr>
          </a:p>
          <a:p>
            <a:pPr>
              <a:lnSpc>
                <a:spcPts val="4760"/>
              </a:lnSpc>
            </a:pPr>
          </a:p>
        </p:txBody>
      </p:sp>
      <p:sp>
        <p:nvSpPr>
          <p:cNvPr id="6" name="TextBox 6"/>
          <p:cNvSpPr txBox="1"/>
          <p:nvPr/>
        </p:nvSpPr>
        <p:spPr>
          <a:xfrm>
            <a:off x="1431360" y="6184496"/>
            <a:ext cx="10392127" cy="580390"/>
          </a:xfrm>
          <a:prstGeom prst="rect">
            <a:avLst/>
          </a:prstGeom>
        </p:spPr>
        <p:txBody>
          <a:bodyPr lIns="0" tIns="0" rIns="0" bIns="0" rtlCol="0" anchor="t">
            <a:spAutoFit/>
          </a:bodyPr>
          <a:lstStyle/>
          <a:p>
            <a:pPr>
              <a:lnSpc>
                <a:spcPts val="4760"/>
              </a:lnSpc>
            </a:pPr>
            <a:r>
              <a:rPr lang="en-US" sz="3400" u="sng">
                <a:solidFill>
                  <a:srgbClr val="2C2C2C"/>
                </a:solidFill>
                <a:latin typeface="Cabin Regular" panose="00000500000000000000"/>
                <a:hlinkClick r:id="rId4" action="ppaction://hlinksldjump"/>
              </a:rPr>
              <a:t>3. Semi-supervised Learning (Học bán giám sát)</a:t>
            </a:r>
            <a:endParaRPr lang="en-US" sz="3400" u="sng">
              <a:solidFill>
                <a:srgbClr val="2C2C2C"/>
              </a:solidFill>
              <a:latin typeface="Cabin Regular" panose="00000500000000000000"/>
              <a:hlinkClick r:id="rId4" action="ppaction://hlinksldjump"/>
            </a:endParaRPr>
          </a:p>
        </p:txBody>
      </p:sp>
      <p:sp>
        <p:nvSpPr>
          <p:cNvPr id="7" name="TextBox 7"/>
          <p:cNvSpPr txBox="1"/>
          <p:nvPr/>
        </p:nvSpPr>
        <p:spPr>
          <a:xfrm>
            <a:off x="1436617" y="7136361"/>
            <a:ext cx="13694906" cy="1180465"/>
          </a:xfrm>
          <a:prstGeom prst="rect">
            <a:avLst/>
          </a:prstGeom>
        </p:spPr>
        <p:txBody>
          <a:bodyPr lIns="0" tIns="0" rIns="0" bIns="0" rtlCol="0" anchor="t">
            <a:spAutoFit/>
          </a:bodyPr>
          <a:lstStyle/>
          <a:p>
            <a:pPr>
              <a:lnSpc>
                <a:spcPts val="4760"/>
              </a:lnSpc>
            </a:pPr>
            <a:r>
              <a:rPr lang="en-US" sz="3400" u="sng">
                <a:solidFill>
                  <a:srgbClr val="2C2C2C"/>
                </a:solidFill>
                <a:latin typeface="Cabin Regular" panose="00000500000000000000"/>
              </a:rPr>
              <a:t>4. </a:t>
            </a:r>
            <a:r>
              <a:rPr lang="en-US" sz="3400" u="sng">
                <a:solidFill>
                  <a:srgbClr val="2C2C2C"/>
                </a:solidFill>
                <a:latin typeface="Cabin Regular" panose="00000500000000000000"/>
                <a:hlinkClick r:id="rId5" action="ppaction://hlinksldjump"/>
              </a:rPr>
              <a:t>Phân biệt giữa Supervised Learning và Unsupervised Learning</a:t>
            </a:r>
            <a:endParaRPr lang="en-US" sz="3400" u="sng">
              <a:solidFill>
                <a:srgbClr val="2C2C2C"/>
              </a:solidFill>
              <a:latin typeface="Cabin Regular" panose="00000500000000000000"/>
            </a:endParaRPr>
          </a:p>
          <a:p>
            <a:pPr>
              <a:lnSpc>
                <a:spcPts val="4760"/>
              </a:lnSpc>
            </a:pPr>
          </a:p>
        </p:txBody>
      </p:sp>
      <p:sp>
        <p:nvSpPr>
          <p:cNvPr id="8" name="Freeform 8"/>
          <p:cNvSpPr/>
          <p:nvPr/>
        </p:nvSpPr>
        <p:spPr>
          <a:xfrm>
            <a:off x="8284070" y="2104454"/>
            <a:ext cx="1077268" cy="475344"/>
          </a:xfrm>
          <a:custGeom>
            <a:avLst/>
            <a:gdLst/>
            <a:ahLst/>
            <a:cxnLst/>
            <a:rect l="l" t="t" r="r" b="b"/>
            <a:pathLst>
              <a:path w="1077268" h="475344">
                <a:moveTo>
                  <a:pt x="0" y="0"/>
                </a:moveTo>
                <a:lnTo>
                  <a:pt x="1077268" y="0"/>
                </a:lnTo>
                <a:lnTo>
                  <a:pt x="1077268" y="475345"/>
                </a:lnTo>
                <a:lnTo>
                  <a:pt x="0" y="47534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9" name="Freeform 9"/>
          <p:cNvSpPr/>
          <p:nvPr/>
        </p:nvSpPr>
        <p:spPr>
          <a:xfrm>
            <a:off x="14984048" y="4035829"/>
            <a:ext cx="2215342" cy="2215342"/>
          </a:xfrm>
          <a:custGeom>
            <a:avLst/>
            <a:gdLst/>
            <a:ahLst/>
            <a:cxnLst/>
            <a:rect l="l" t="t" r="r" b="b"/>
            <a:pathLst>
              <a:path w="2215342" h="2215342">
                <a:moveTo>
                  <a:pt x="0" y="0"/>
                </a:moveTo>
                <a:lnTo>
                  <a:pt x="2215342" y="0"/>
                </a:lnTo>
                <a:lnTo>
                  <a:pt x="2215342" y="2215342"/>
                </a:lnTo>
                <a:lnTo>
                  <a:pt x="0" y="2215342"/>
                </a:lnTo>
                <a:lnTo>
                  <a:pt x="0" y="0"/>
                </a:lnTo>
                <a:close/>
              </a:path>
            </a:pathLst>
          </a:custGeom>
          <a:blipFill>
            <a:blip r:embed="rId8">
              <a:alphaModFix amt="86000"/>
              <a:extLst>
                <a:ext uri="{96DAC541-7B7A-43D3-8B79-37D633B846F1}">
                  <asvg:svgBlip xmlns:asvg="http://schemas.microsoft.com/office/drawing/2016/SVG/main" r:embed="rId9"/>
                </a:ext>
              </a:extLst>
            </a:blip>
            <a:stretch>
              <a:fillRect/>
            </a:stretch>
          </a:blipFill>
        </p:spPr>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97525" cy="10287000"/>
          </a:xfrm>
          <a:custGeom>
            <a:avLst/>
            <a:gdLst/>
            <a:ahLst/>
            <a:cxnLst/>
            <a:rect l="l" t="t" r="r" b="b"/>
            <a:pathLst>
              <a:path w="18297525" h="10287000">
                <a:moveTo>
                  <a:pt x="0" y="0"/>
                </a:moveTo>
                <a:lnTo>
                  <a:pt x="18297525" y="0"/>
                </a:lnTo>
                <a:lnTo>
                  <a:pt x="18297525" y="10287000"/>
                </a:lnTo>
                <a:lnTo>
                  <a:pt x="0" y="10287000"/>
                </a:lnTo>
                <a:lnTo>
                  <a:pt x="0" y="0"/>
                </a:lnTo>
                <a:close/>
              </a:path>
            </a:pathLst>
          </a:custGeom>
          <a:blipFill>
            <a:blip r:embed="rId1"/>
            <a:stretch>
              <a:fillRect/>
            </a:stretch>
          </a:blipFill>
        </p:spPr>
      </p:sp>
      <p:sp>
        <p:nvSpPr>
          <p:cNvPr id="3" name="TextBox 3"/>
          <p:cNvSpPr txBox="1"/>
          <p:nvPr/>
        </p:nvSpPr>
        <p:spPr>
          <a:xfrm>
            <a:off x="714033" y="838200"/>
            <a:ext cx="16545267" cy="10048875"/>
          </a:xfrm>
          <a:prstGeom prst="rect">
            <a:avLst/>
          </a:prstGeom>
        </p:spPr>
        <p:txBody>
          <a:bodyPr lIns="0" tIns="0" rIns="0" bIns="0" rtlCol="0" anchor="t">
            <a:spAutoFit/>
          </a:bodyPr>
          <a:lstStyle/>
          <a:p>
            <a:pPr marL="863600" lvl="1" indent="-431800">
              <a:lnSpc>
                <a:spcPts val="4800"/>
              </a:lnSpc>
              <a:buFont typeface="Arial" panose="020B0604020202020204"/>
              <a:buChar char="•"/>
            </a:pPr>
            <a:r>
              <a:rPr lang="en-US" sz="4000">
                <a:solidFill>
                  <a:srgbClr val="2C2C2C"/>
                </a:solidFill>
                <a:latin typeface="Saira Medium Bold" panose="00000700000000000000"/>
              </a:rPr>
              <a:t>Trả lời:</a:t>
            </a:r>
            <a:endParaRPr lang="en-US" sz="4000">
              <a:solidFill>
                <a:srgbClr val="2C2C2C"/>
              </a:solidFill>
              <a:latin typeface="Saira Medium Bold" panose="00000700000000000000"/>
            </a:endParaRPr>
          </a:p>
          <a:p>
            <a:pPr marL="863600" lvl="1" indent="-431800">
              <a:lnSpc>
                <a:spcPts val="4800"/>
              </a:lnSpc>
              <a:buFont typeface="Arial" panose="020B0604020202020204"/>
              <a:buChar char="•"/>
            </a:pPr>
            <a:r>
              <a:rPr lang="en-US" sz="4000">
                <a:solidFill>
                  <a:srgbClr val="2C2C2C"/>
                </a:solidFill>
                <a:latin typeface="Saira Medium" panose="00000600000000000000"/>
              </a:rPr>
              <a:t>Trong machine learning, có một nguyên tắc vô cùng, vô cùng quan trọng cần nhớ đó là: “quá trình huấn luyện và đánh giá hoàn toàn độc lập với nhau! Dữ liệu được dùng để kiểm thử mô hình phải không được mô nhìn thấy lúc huấn luyện.”. Điều này đảm bảo cho sự công bằng cho quá trình đánh giá. Bởi mục tiêu của machine learning là chúng ta muốn xây dựng một mô hình tổng quát hóa có thể dự đoán được các dữ liệu chưa được thấy bao giờ, nếu lại cho mô hình thấy dữ liệu này lúc học chẳng khác nào làm lộ đề trước khi thi cả. Việc lộ đề này dẫn đến hậu quả là mô hình có thể sẽ chăm chăm học vào đề thi này, dẫn đến học tủ, học vẹt và .“overfitting”. Lúc kiểm tra tốt thật nhưng khi làm việc thực tế thì không đạt được hiệu quả tuyệt đối như vậy... Vì thế, việc chia dữ liệu ra thành training set và test set là bắt buộc, và phải thực hiện trước khi huấn luyện</a:t>
            </a:r>
            <a:endParaRPr lang="en-US" sz="4000">
              <a:solidFill>
                <a:srgbClr val="2C2C2C"/>
              </a:solidFill>
              <a:latin typeface="Saira Medium" panose="00000600000000000000"/>
            </a:endParaRPr>
          </a:p>
          <a:p>
            <a:pPr>
              <a:lnSpc>
                <a:spcPts val="8400"/>
              </a:lnSpc>
            </a:p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5" y="7581278"/>
            <a:ext cx="18288000" cy="2720989"/>
          </a:xfrm>
          <a:custGeom>
            <a:avLst/>
            <a:gdLst/>
            <a:ahLst/>
            <a:cxnLst/>
            <a:rect l="l" t="t" r="r" b="b"/>
            <a:pathLst>
              <a:path w="18288000" h="2720989">
                <a:moveTo>
                  <a:pt x="0" y="0"/>
                </a:moveTo>
                <a:lnTo>
                  <a:pt x="18288000" y="0"/>
                </a:lnTo>
                <a:lnTo>
                  <a:pt x="18288000" y="2720989"/>
                </a:lnTo>
                <a:lnTo>
                  <a:pt x="0" y="2720989"/>
                </a:lnTo>
                <a:lnTo>
                  <a:pt x="0" y="0"/>
                </a:lnTo>
                <a:close/>
              </a:path>
            </a:pathLst>
          </a:custGeom>
          <a:blipFill>
            <a:blip r:embed="rId1"/>
            <a:stretch>
              <a:fillRect b="-278061"/>
            </a:stretch>
          </a:blipFill>
        </p:spPr>
      </p:sp>
      <p:sp>
        <p:nvSpPr>
          <p:cNvPr id="3" name="AutoShape 3"/>
          <p:cNvSpPr/>
          <p:nvPr/>
        </p:nvSpPr>
        <p:spPr>
          <a:xfrm rot="5043">
            <a:off x="1028656" y="1059656"/>
            <a:ext cx="16230617" cy="0"/>
          </a:xfrm>
          <a:prstGeom prst="line">
            <a:avLst/>
          </a:prstGeom>
          <a:ln w="9525" cap="flat">
            <a:solidFill>
              <a:srgbClr val="2C2C2C"/>
            </a:solidFill>
            <a:prstDash val="solid"/>
            <a:headEnd type="none" w="sm" len="sm"/>
            <a:tailEnd type="none" w="sm" len="sm"/>
          </a:ln>
        </p:spPr>
      </p:sp>
      <p:sp>
        <p:nvSpPr>
          <p:cNvPr id="4" name="TextBox 4"/>
          <p:cNvSpPr txBox="1"/>
          <p:nvPr/>
        </p:nvSpPr>
        <p:spPr>
          <a:xfrm>
            <a:off x="1704634" y="1374746"/>
            <a:ext cx="2337586" cy="306705"/>
          </a:xfrm>
          <a:prstGeom prst="rect">
            <a:avLst/>
          </a:prstGeom>
        </p:spPr>
        <p:txBody>
          <a:bodyPr lIns="0" tIns="0" rIns="0" bIns="0" rtlCol="0" anchor="t">
            <a:spAutoFit/>
          </a:bodyPr>
          <a:lstStyle/>
          <a:p>
            <a:pPr>
              <a:lnSpc>
                <a:spcPts val="2520"/>
              </a:lnSpc>
              <a:spcBef>
                <a:spcPct val="0"/>
              </a:spcBef>
            </a:pPr>
            <a:r>
              <a:rPr lang="en-US" sz="1800">
                <a:solidFill>
                  <a:srgbClr val="2C2C2C"/>
                </a:solidFill>
                <a:latin typeface="Cabin Regular" panose="00000500000000000000"/>
              </a:rPr>
              <a:t>Egg Club</a:t>
            </a:r>
            <a:endParaRPr lang="en-US" sz="1800">
              <a:solidFill>
                <a:srgbClr val="2C2C2C"/>
              </a:solidFill>
              <a:latin typeface="Cabin Regular" panose="00000500000000000000"/>
            </a:endParaRPr>
          </a:p>
        </p:txBody>
      </p:sp>
      <p:sp>
        <p:nvSpPr>
          <p:cNvPr id="5" name="Freeform 5"/>
          <p:cNvSpPr/>
          <p:nvPr/>
        </p:nvSpPr>
        <p:spPr>
          <a:xfrm>
            <a:off x="12723626" y="4255111"/>
            <a:ext cx="2049544" cy="904361"/>
          </a:xfrm>
          <a:custGeom>
            <a:avLst/>
            <a:gdLst/>
            <a:ahLst/>
            <a:cxnLst/>
            <a:rect l="l" t="t" r="r" b="b"/>
            <a:pathLst>
              <a:path w="2049544" h="904361">
                <a:moveTo>
                  <a:pt x="0" y="0"/>
                </a:moveTo>
                <a:lnTo>
                  <a:pt x="2049545" y="0"/>
                </a:lnTo>
                <a:lnTo>
                  <a:pt x="2049545" y="904362"/>
                </a:lnTo>
                <a:lnTo>
                  <a:pt x="0" y="904362"/>
                </a:lnTo>
                <a:lnTo>
                  <a:pt x="0" y="0"/>
                </a:lnTo>
                <a:close/>
              </a:path>
            </a:pathLst>
          </a:custGeom>
          <a:blipFill>
            <a:blip r:embed="rId2"/>
            <a:stretch>
              <a:fillRect/>
            </a:stretch>
          </a:blipFill>
        </p:spPr>
      </p:sp>
      <p:grpSp>
        <p:nvGrpSpPr>
          <p:cNvPr id="6" name="Group 6"/>
          <p:cNvGrpSpPr>
            <a:grpSpLocks noChangeAspect="1"/>
          </p:cNvGrpSpPr>
          <p:nvPr/>
        </p:nvGrpSpPr>
        <p:grpSpPr>
          <a:xfrm rot="0">
            <a:off x="1028658" y="8310356"/>
            <a:ext cx="1262839" cy="1262834"/>
            <a:chOff x="0" y="0"/>
            <a:chExt cx="6350000" cy="6349975"/>
          </a:xfrm>
        </p:grpSpPr>
        <p:sp>
          <p:nvSpPr>
            <p:cNvPr id="7" name="Freeform 7"/>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3"/>
              <a:stretch>
                <a:fillRect/>
              </a:stretch>
            </a:blipFill>
          </p:spPr>
        </p:sp>
      </p:grpSp>
      <p:sp>
        <p:nvSpPr>
          <p:cNvPr id="8" name="TextBox 8"/>
          <p:cNvSpPr txBox="1"/>
          <p:nvPr/>
        </p:nvSpPr>
        <p:spPr>
          <a:xfrm>
            <a:off x="1028658" y="3653192"/>
            <a:ext cx="11889242" cy="2136775"/>
          </a:xfrm>
          <a:prstGeom prst="rect">
            <a:avLst/>
          </a:prstGeom>
        </p:spPr>
        <p:txBody>
          <a:bodyPr lIns="0" tIns="0" rIns="0" bIns="0" rtlCol="0" anchor="t">
            <a:spAutoFit/>
          </a:bodyPr>
          <a:lstStyle/>
          <a:p>
            <a:pPr>
              <a:lnSpc>
                <a:spcPts val="5600"/>
              </a:lnSpc>
            </a:pPr>
            <a:r>
              <a:rPr lang="en-US" sz="5000">
                <a:solidFill>
                  <a:srgbClr val="2C2C2C"/>
                </a:solidFill>
                <a:latin typeface="Saira Medium Bold" panose="00000700000000000000"/>
              </a:rPr>
              <a:t>Một số thư viện Python</a:t>
            </a:r>
            <a:endParaRPr lang="en-US" sz="5000">
              <a:solidFill>
                <a:srgbClr val="2C2C2C"/>
              </a:solidFill>
              <a:latin typeface="Saira Medium Bold" panose="00000700000000000000"/>
            </a:endParaRPr>
          </a:p>
          <a:p>
            <a:pPr>
              <a:lnSpc>
                <a:spcPts val="5600"/>
              </a:lnSpc>
            </a:pPr>
          </a:p>
          <a:p>
            <a:pPr>
              <a:lnSpc>
                <a:spcPts val="5600"/>
              </a:lnSpc>
            </a:pPr>
          </a:p>
        </p:txBody>
      </p:sp>
      <p:grpSp>
        <p:nvGrpSpPr>
          <p:cNvPr id="9" name="Group 9"/>
          <p:cNvGrpSpPr/>
          <p:nvPr/>
        </p:nvGrpSpPr>
        <p:grpSpPr>
          <a:xfrm rot="0">
            <a:off x="2659892" y="8525799"/>
            <a:ext cx="6074098" cy="831947"/>
            <a:chOff x="0" y="0"/>
            <a:chExt cx="8098797" cy="1109262"/>
          </a:xfrm>
        </p:grpSpPr>
        <p:sp>
          <p:nvSpPr>
            <p:cNvPr id="10" name="TextBox 10"/>
            <p:cNvSpPr txBox="1"/>
            <p:nvPr/>
          </p:nvSpPr>
          <p:spPr>
            <a:xfrm>
              <a:off x="41" y="659471"/>
              <a:ext cx="8098756" cy="449791"/>
            </a:xfrm>
            <a:prstGeom prst="rect">
              <a:avLst/>
            </a:prstGeom>
          </p:spPr>
          <p:txBody>
            <a:bodyPr lIns="0" tIns="0" rIns="0" bIns="0" rtlCol="0" anchor="t">
              <a:spAutoFit/>
            </a:bodyPr>
            <a:lstStyle/>
            <a:p>
              <a:pPr algn="l">
                <a:lnSpc>
                  <a:spcPts val="2800"/>
                </a:lnSpc>
              </a:pPr>
            </a:p>
          </p:txBody>
        </p:sp>
        <p:sp>
          <p:nvSpPr>
            <p:cNvPr id="11" name="TextBox 11"/>
            <p:cNvSpPr txBox="1"/>
            <p:nvPr/>
          </p:nvSpPr>
          <p:spPr>
            <a:xfrm>
              <a:off x="0" y="0"/>
              <a:ext cx="8098756" cy="520700"/>
            </a:xfrm>
            <a:prstGeom prst="rect">
              <a:avLst/>
            </a:prstGeom>
          </p:spPr>
          <p:txBody>
            <a:bodyPr lIns="0" tIns="0" rIns="0" bIns="0" rtlCol="0" anchor="t">
              <a:spAutoFit/>
            </a:bodyPr>
            <a:lstStyle/>
            <a:p>
              <a:pPr marL="0" lvl="0" indent="0" algn="l">
                <a:lnSpc>
                  <a:spcPts val="3120"/>
                </a:lnSpc>
              </a:pPr>
              <a:r>
                <a:rPr lang="en-US" sz="2600">
                  <a:solidFill>
                    <a:srgbClr val="2C2C2C"/>
                  </a:solidFill>
                  <a:latin typeface="Cabin Regular Bold" panose="00000600000000000000"/>
                </a:rPr>
                <a:t>Nguyễn Bùi Đức Anh + Nguyễn Ngọc Yến</a:t>
              </a:r>
              <a:endParaRPr lang="en-US" sz="2600">
                <a:solidFill>
                  <a:srgbClr val="2C2C2C"/>
                </a:solidFill>
                <a:latin typeface="Cabin Regular Bold" panose="00000600000000000000"/>
              </a:endParaRPr>
            </a:p>
          </p:txBody>
        </p:sp>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9879266">
            <a:off x="4753514" y="-4726253"/>
            <a:ext cx="16715884" cy="12248184"/>
          </a:xfrm>
          <a:custGeom>
            <a:avLst/>
            <a:gdLst/>
            <a:ahLst/>
            <a:cxnLst/>
            <a:rect l="l" t="t" r="r" b="b"/>
            <a:pathLst>
              <a:path w="16715884" h="12248184">
                <a:moveTo>
                  <a:pt x="0" y="0"/>
                </a:moveTo>
                <a:lnTo>
                  <a:pt x="16715884" y="0"/>
                </a:lnTo>
                <a:lnTo>
                  <a:pt x="16715884" y="12248184"/>
                </a:lnTo>
                <a:lnTo>
                  <a:pt x="0" y="12248184"/>
                </a:lnTo>
                <a:lnTo>
                  <a:pt x="0" y="0"/>
                </a:lnTo>
                <a:close/>
              </a:path>
            </a:pathLst>
          </a:custGeom>
          <a:blipFill>
            <a:blip r:embed="rId1"/>
            <a:stretch>
              <a:fillRect/>
            </a:stretch>
          </a:blipFill>
        </p:spPr>
      </p:sp>
      <p:sp>
        <p:nvSpPr>
          <p:cNvPr id="3" name="TextBox 3"/>
          <p:cNvSpPr txBox="1"/>
          <p:nvPr/>
        </p:nvSpPr>
        <p:spPr>
          <a:xfrm>
            <a:off x="1028700" y="1656327"/>
            <a:ext cx="11083027" cy="1371600"/>
          </a:xfrm>
          <a:prstGeom prst="rect">
            <a:avLst/>
          </a:prstGeom>
        </p:spPr>
        <p:txBody>
          <a:bodyPr lIns="0" tIns="0" rIns="0" bIns="0" rtlCol="0" anchor="t">
            <a:spAutoFit/>
          </a:bodyPr>
          <a:lstStyle/>
          <a:p>
            <a:pPr marL="0" lvl="0" indent="0">
              <a:lnSpc>
                <a:spcPts val="10800"/>
              </a:lnSpc>
              <a:spcBef>
                <a:spcPct val="0"/>
              </a:spcBef>
            </a:pPr>
            <a:r>
              <a:rPr lang="en-US" sz="9000">
                <a:solidFill>
                  <a:srgbClr val="2C2C2C"/>
                </a:solidFill>
                <a:latin typeface="Saira Medium" panose="00000600000000000000"/>
              </a:rPr>
              <a:t>Chương trình</a:t>
            </a:r>
            <a:endParaRPr lang="en-US" sz="9000">
              <a:solidFill>
                <a:srgbClr val="2C2C2C"/>
              </a:solidFill>
              <a:latin typeface="Saira Medium" panose="00000600000000000000"/>
            </a:endParaRPr>
          </a:p>
        </p:txBody>
      </p:sp>
      <p:sp>
        <p:nvSpPr>
          <p:cNvPr id="4" name="TextBox 4"/>
          <p:cNvSpPr txBox="1"/>
          <p:nvPr/>
        </p:nvSpPr>
        <p:spPr>
          <a:xfrm>
            <a:off x="1374150" y="5783864"/>
            <a:ext cx="9402415" cy="1180465"/>
          </a:xfrm>
          <a:prstGeom prst="rect">
            <a:avLst/>
          </a:prstGeom>
        </p:spPr>
        <p:txBody>
          <a:bodyPr lIns="0" tIns="0" rIns="0" bIns="0" rtlCol="0" anchor="t">
            <a:spAutoFit/>
          </a:bodyPr>
          <a:lstStyle/>
          <a:p>
            <a:pPr>
              <a:lnSpc>
                <a:spcPts val="4760"/>
              </a:lnSpc>
            </a:pPr>
            <a:r>
              <a:rPr lang="en-US" sz="3400" u="sng">
                <a:solidFill>
                  <a:srgbClr val="2C2C2C"/>
                </a:solidFill>
                <a:latin typeface="Cabin Regular Bold" panose="00000600000000000000"/>
              </a:rPr>
              <a:t>1. Pandas</a:t>
            </a:r>
            <a:endParaRPr lang="en-US" sz="3400" u="sng">
              <a:solidFill>
                <a:srgbClr val="2C2C2C"/>
              </a:solidFill>
              <a:latin typeface="Cabin Regular Bold" panose="00000600000000000000"/>
            </a:endParaRPr>
          </a:p>
          <a:p>
            <a:pPr>
              <a:lnSpc>
                <a:spcPts val="4760"/>
              </a:lnSpc>
            </a:pPr>
          </a:p>
        </p:txBody>
      </p:sp>
      <p:sp>
        <p:nvSpPr>
          <p:cNvPr id="5" name="TextBox 5"/>
          <p:cNvSpPr txBox="1"/>
          <p:nvPr/>
        </p:nvSpPr>
        <p:spPr>
          <a:xfrm>
            <a:off x="1374150" y="7048699"/>
            <a:ext cx="10642267" cy="580390"/>
          </a:xfrm>
          <a:prstGeom prst="rect">
            <a:avLst/>
          </a:prstGeom>
        </p:spPr>
        <p:txBody>
          <a:bodyPr lIns="0" tIns="0" rIns="0" bIns="0" rtlCol="0" anchor="t">
            <a:spAutoFit/>
          </a:bodyPr>
          <a:lstStyle/>
          <a:p>
            <a:pPr>
              <a:lnSpc>
                <a:spcPts val="4760"/>
              </a:lnSpc>
            </a:pPr>
            <a:r>
              <a:rPr lang="en-US" sz="3400" u="sng">
                <a:solidFill>
                  <a:srgbClr val="2C2C2C"/>
                </a:solidFill>
                <a:latin typeface="Cabin Regular" panose="00000500000000000000"/>
                <a:hlinkClick r:id="rId2" action="ppaction://hlinksldjump"/>
              </a:rPr>
              <a:t>2. NumPy</a:t>
            </a:r>
            <a:endParaRPr lang="en-US" sz="3400" u="sng">
              <a:solidFill>
                <a:srgbClr val="2C2C2C"/>
              </a:solidFill>
              <a:latin typeface="Cabin Regular" panose="00000500000000000000"/>
              <a:hlinkClick r:id="rId2" action="ppaction://hlinksldjump"/>
            </a:endParaRPr>
          </a:p>
        </p:txBody>
      </p:sp>
      <p:sp>
        <p:nvSpPr>
          <p:cNvPr id="6" name="TextBox 6"/>
          <p:cNvSpPr txBox="1"/>
          <p:nvPr/>
        </p:nvSpPr>
        <p:spPr>
          <a:xfrm>
            <a:off x="1374150" y="8152765"/>
            <a:ext cx="10392127" cy="580390"/>
          </a:xfrm>
          <a:prstGeom prst="rect">
            <a:avLst/>
          </a:prstGeom>
        </p:spPr>
        <p:txBody>
          <a:bodyPr lIns="0" tIns="0" rIns="0" bIns="0" rtlCol="0" anchor="t">
            <a:spAutoFit/>
          </a:bodyPr>
          <a:lstStyle/>
          <a:p>
            <a:pPr>
              <a:lnSpc>
                <a:spcPts val="4760"/>
              </a:lnSpc>
            </a:pPr>
            <a:r>
              <a:rPr lang="en-US" sz="3400" u="sng">
                <a:solidFill>
                  <a:srgbClr val="2C2C2C"/>
                </a:solidFill>
                <a:latin typeface="Cabin Regular" panose="00000500000000000000"/>
                <a:hlinkClick r:id="rId3" action="ppaction://hlinksldjump"/>
              </a:rPr>
              <a:t>3.  Matplotlib</a:t>
            </a:r>
            <a:endParaRPr lang="en-US" sz="3400" u="sng">
              <a:solidFill>
                <a:srgbClr val="2C2C2C"/>
              </a:solidFill>
              <a:latin typeface="Cabin Regular" panose="00000500000000000000"/>
              <a:hlinkClick r:id="rId3" action="ppaction://hlinksldjump"/>
            </a:endParaRPr>
          </a:p>
        </p:txBody>
      </p:sp>
      <p:sp>
        <p:nvSpPr>
          <p:cNvPr id="7" name="Freeform 7"/>
          <p:cNvSpPr/>
          <p:nvPr/>
        </p:nvSpPr>
        <p:spPr>
          <a:xfrm>
            <a:off x="8284070" y="2104454"/>
            <a:ext cx="1077268" cy="475344"/>
          </a:xfrm>
          <a:custGeom>
            <a:avLst/>
            <a:gdLst/>
            <a:ahLst/>
            <a:cxnLst/>
            <a:rect l="l" t="t" r="r" b="b"/>
            <a:pathLst>
              <a:path w="1077268" h="475344">
                <a:moveTo>
                  <a:pt x="0" y="0"/>
                </a:moveTo>
                <a:lnTo>
                  <a:pt x="1077268" y="0"/>
                </a:lnTo>
                <a:lnTo>
                  <a:pt x="1077268" y="475345"/>
                </a:lnTo>
                <a:lnTo>
                  <a:pt x="0" y="475345"/>
                </a:lnTo>
                <a:lnTo>
                  <a:pt x="0" y="0"/>
                </a:lnTo>
                <a:close/>
              </a:path>
            </a:pathLst>
          </a:custGeom>
          <a:blipFill>
            <a:blip r:embed="rId4"/>
            <a:stretch>
              <a:fillRect/>
            </a:stretch>
          </a:blipFill>
        </p:spPr>
      </p:sp>
      <p:sp>
        <p:nvSpPr>
          <p:cNvPr id="8" name="Freeform 8"/>
          <p:cNvSpPr/>
          <p:nvPr/>
        </p:nvSpPr>
        <p:spPr>
          <a:xfrm>
            <a:off x="14984048" y="4035829"/>
            <a:ext cx="2215342" cy="2215342"/>
          </a:xfrm>
          <a:custGeom>
            <a:avLst/>
            <a:gdLst/>
            <a:ahLst/>
            <a:cxnLst/>
            <a:rect l="l" t="t" r="r" b="b"/>
            <a:pathLst>
              <a:path w="2215342" h="2215342">
                <a:moveTo>
                  <a:pt x="0" y="0"/>
                </a:moveTo>
                <a:lnTo>
                  <a:pt x="2215342" y="0"/>
                </a:lnTo>
                <a:lnTo>
                  <a:pt x="2215342" y="2215342"/>
                </a:lnTo>
                <a:lnTo>
                  <a:pt x="0" y="2215342"/>
                </a:lnTo>
                <a:lnTo>
                  <a:pt x="0" y="0"/>
                </a:lnTo>
                <a:close/>
              </a:path>
            </a:pathLst>
          </a:custGeom>
          <a:blipFill>
            <a:blip r:embed="rId5">
              <a:alphaModFix amt="86000"/>
            </a:blip>
            <a:stretch>
              <a:fillRect/>
            </a:stretch>
          </a:blipFill>
        </p:spPr>
      </p:sp>
      <p:sp>
        <p:nvSpPr>
          <p:cNvPr id="9" name="TextBox 9"/>
          <p:cNvSpPr txBox="1"/>
          <p:nvPr/>
        </p:nvSpPr>
        <p:spPr>
          <a:xfrm>
            <a:off x="583182" y="3294149"/>
            <a:ext cx="17556312" cy="1502410"/>
          </a:xfrm>
          <a:prstGeom prst="rect">
            <a:avLst/>
          </a:prstGeom>
        </p:spPr>
        <p:txBody>
          <a:bodyPr lIns="0" tIns="0" rIns="0" bIns="0" rtlCol="0" anchor="t">
            <a:spAutoFit/>
          </a:bodyPr>
          <a:lstStyle/>
          <a:p>
            <a:pPr>
              <a:lnSpc>
                <a:spcPts val="3920"/>
              </a:lnSpc>
              <a:spcBef>
                <a:spcPct val="0"/>
              </a:spcBef>
            </a:pPr>
            <a:r>
              <a:rPr lang="en-US" sz="3500">
                <a:solidFill>
                  <a:srgbClr val="2C2C2C"/>
                </a:solidFill>
                <a:latin typeface="Saira Medium" panose="00000600000000000000"/>
              </a:rPr>
              <a:t>Cả numpy, pandas và matplotlib đều là các thư viện phổ biến trong lĩnh vực phân tích dữ liệu và trực quan hóa dữ liệu trong ngôn ngữ lập trình Python. Trong bài này chúng ta sẽ đi tìm hiểu sơ lược về các tính năng chính của từng thư viện</a:t>
            </a:r>
            <a:endParaRPr lang="en-US" sz="3500">
              <a:solidFill>
                <a:srgbClr val="2C2C2C"/>
              </a:solidFill>
              <a:latin typeface="Saira Medium" panose="00000600000000000000"/>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2722445"/>
          </a:xfrm>
          <a:custGeom>
            <a:avLst/>
            <a:gdLst/>
            <a:ahLst/>
            <a:cxnLst/>
            <a:rect l="l" t="t" r="r" b="b"/>
            <a:pathLst>
              <a:path w="18288000" h="2722445">
                <a:moveTo>
                  <a:pt x="0" y="0"/>
                </a:moveTo>
                <a:lnTo>
                  <a:pt x="18288000" y="0"/>
                </a:lnTo>
                <a:lnTo>
                  <a:pt x="18288000" y="2722445"/>
                </a:lnTo>
                <a:lnTo>
                  <a:pt x="0" y="2722445"/>
                </a:lnTo>
                <a:lnTo>
                  <a:pt x="0" y="0"/>
                </a:lnTo>
                <a:close/>
              </a:path>
            </a:pathLst>
          </a:custGeom>
          <a:blipFill>
            <a:blip r:embed="rId1"/>
            <a:stretch>
              <a:fillRect b="-278208"/>
            </a:stretch>
          </a:blipFill>
        </p:spPr>
      </p:sp>
      <p:sp>
        <p:nvSpPr>
          <p:cNvPr id="3" name="AutoShape 3"/>
          <p:cNvSpPr/>
          <p:nvPr/>
        </p:nvSpPr>
        <p:spPr>
          <a:xfrm>
            <a:off x="1028700" y="8776267"/>
            <a:ext cx="7428107" cy="0"/>
          </a:xfrm>
          <a:prstGeom prst="line">
            <a:avLst/>
          </a:prstGeom>
          <a:ln w="9525" cap="flat">
            <a:solidFill>
              <a:srgbClr val="2C2C2C"/>
            </a:solidFill>
            <a:prstDash val="solid"/>
            <a:headEnd type="none" w="sm" len="sm"/>
            <a:tailEnd type="none" w="sm" len="sm"/>
          </a:ln>
        </p:spPr>
      </p:sp>
      <p:sp>
        <p:nvSpPr>
          <p:cNvPr id="4" name="Freeform 4"/>
          <p:cNvSpPr/>
          <p:nvPr/>
        </p:nvSpPr>
        <p:spPr>
          <a:xfrm>
            <a:off x="9266343" y="1217213"/>
            <a:ext cx="1077268" cy="475344"/>
          </a:xfrm>
          <a:custGeom>
            <a:avLst/>
            <a:gdLst/>
            <a:ahLst/>
            <a:cxnLst/>
            <a:rect l="l" t="t" r="r" b="b"/>
            <a:pathLst>
              <a:path w="1077268" h="475344">
                <a:moveTo>
                  <a:pt x="0" y="0"/>
                </a:moveTo>
                <a:lnTo>
                  <a:pt x="1077268" y="0"/>
                </a:lnTo>
                <a:lnTo>
                  <a:pt x="1077268" y="475344"/>
                </a:lnTo>
                <a:lnTo>
                  <a:pt x="0" y="475344"/>
                </a:lnTo>
                <a:lnTo>
                  <a:pt x="0" y="0"/>
                </a:lnTo>
                <a:close/>
              </a:path>
            </a:pathLst>
          </a:custGeom>
          <a:blipFill>
            <a:blip r:embed="rId2"/>
            <a:stretch>
              <a:fillRect/>
            </a:stretch>
          </a:blipFill>
        </p:spPr>
      </p:sp>
      <p:sp>
        <p:nvSpPr>
          <p:cNvPr id="5" name="Freeform 5"/>
          <p:cNvSpPr/>
          <p:nvPr/>
        </p:nvSpPr>
        <p:spPr>
          <a:xfrm>
            <a:off x="9266343" y="3349515"/>
            <a:ext cx="8115300" cy="4646009"/>
          </a:xfrm>
          <a:custGeom>
            <a:avLst/>
            <a:gdLst/>
            <a:ahLst/>
            <a:cxnLst/>
            <a:rect l="l" t="t" r="r" b="b"/>
            <a:pathLst>
              <a:path w="8115300" h="4646009">
                <a:moveTo>
                  <a:pt x="0" y="0"/>
                </a:moveTo>
                <a:lnTo>
                  <a:pt x="8115300" y="0"/>
                </a:lnTo>
                <a:lnTo>
                  <a:pt x="8115300" y="4646009"/>
                </a:lnTo>
                <a:lnTo>
                  <a:pt x="0" y="4646009"/>
                </a:lnTo>
                <a:lnTo>
                  <a:pt x="0" y="0"/>
                </a:lnTo>
                <a:close/>
              </a:path>
            </a:pathLst>
          </a:custGeom>
          <a:blipFill>
            <a:blip r:embed="rId3"/>
            <a:stretch>
              <a:fillRect/>
            </a:stretch>
          </a:blipFill>
        </p:spPr>
      </p:sp>
      <p:sp>
        <p:nvSpPr>
          <p:cNvPr id="6" name="TextBox 6"/>
          <p:cNvSpPr txBox="1"/>
          <p:nvPr/>
        </p:nvSpPr>
        <p:spPr>
          <a:xfrm>
            <a:off x="1028700" y="1111032"/>
            <a:ext cx="7783026" cy="752475"/>
          </a:xfrm>
          <a:prstGeom prst="rect">
            <a:avLst/>
          </a:prstGeom>
        </p:spPr>
        <p:txBody>
          <a:bodyPr lIns="0" tIns="0" rIns="0" bIns="0" rtlCol="0" anchor="t">
            <a:spAutoFit/>
          </a:bodyPr>
          <a:lstStyle/>
          <a:p>
            <a:pPr marL="1079500" lvl="1" indent="-539750">
              <a:lnSpc>
                <a:spcPts val="6000"/>
              </a:lnSpc>
              <a:spcBef>
                <a:spcPct val="0"/>
              </a:spcBef>
              <a:buFont typeface="Arial" panose="020B0604020202020204"/>
              <a:buChar char="•"/>
            </a:pPr>
            <a:r>
              <a:rPr lang="en-US" sz="5000">
                <a:solidFill>
                  <a:srgbClr val="2C2C2C"/>
                </a:solidFill>
                <a:latin typeface="Saira Medium" panose="00000600000000000000"/>
              </a:rPr>
              <a:t>Pandas</a:t>
            </a:r>
            <a:endParaRPr lang="en-US" sz="5000">
              <a:solidFill>
                <a:srgbClr val="2C2C2C"/>
              </a:solidFill>
              <a:latin typeface="Saira Medium" panose="00000600000000000000"/>
            </a:endParaRPr>
          </a:p>
        </p:txBody>
      </p:sp>
      <p:sp>
        <p:nvSpPr>
          <p:cNvPr id="7" name="TextBox 7"/>
          <p:cNvSpPr txBox="1"/>
          <p:nvPr/>
        </p:nvSpPr>
        <p:spPr>
          <a:xfrm>
            <a:off x="1028700" y="3786370"/>
            <a:ext cx="7428100" cy="4443730"/>
          </a:xfrm>
          <a:prstGeom prst="rect">
            <a:avLst/>
          </a:prstGeom>
        </p:spPr>
        <p:txBody>
          <a:bodyPr lIns="0" tIns="0" rIns="0" bIns="0" rtlCol="0" anchor="t">
            <a:spAutoFit/>
          </a:bodyPr>
          <a:lstStyle/>
          <a:p>
            <a:pPr marL="604520" lvl="1" indent="-302260">
              <a:lnSpc>
                <a:spcPts val="3920"/>
              </a:lnSpc>
              <a:buFont typeface="Arial" panose="020B0604020202020204"/>
              <a:buChar char="•"/>
            </a:pPr>
            <a:r>
              <a:rPr lang="en-US" sz="2800">
                <a:solidFill>
                  <a:srgbClr val="2C2C2C"/>
                </a:solidFill>
                <a:latin typeface="Cabin Regular" panose="00000500000000000000"/>
              </a:rPr>
              <a:t>Pandas là một thư viện Python cung cấp các cấu trúc dữ liệu nhanh, mạnh mẽ, linh hoạt và mang hàm ý. Tên thư viện được bắt nguồn từ panel data (bảng dữ liệu). Pandas được thiết kế để làm việc dễ dàng và trực quan với dữ liệu có cấu trúc (dạng bảng, đa chiều, có tiềm năng không đồng nhất) và dữ liệu chuỗi thời gian.</a:t>
            </a:r>
            <a:endParaRPr lang="en-US" sz="2800">
              <a:solidFill>
                <a:srgbClr val="2C2C2C"/>
              </a:solidFill>
              <a:latin typeface="Cabin Regular" panose="00000500000000000000"/>
            </a:endParaRPr>
          </a:p>
          <a:p>
            <a:pPr>
              <a:lnSpc>
                <a:spcPts val="3920"/>
              </a:lnSpc>
            </a:p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9879266">
            <a:off x="4753514" y="-4726253"/>
            <a:ext cx="16715884" cy="12248184"/>
          </a:xfrm>
          <a:custGeom>
            <a:avLst/>
            <a:gdLst/>
            <a:ahLst/>
            <a:cxnLst/>
            <a:rect l="l" t="t" r="r" b="b"/>
            <a:pathLst>
              <a:path w="16715884" h="12248184">
                <a:moveTo>
                  <a:pt x="0" y="0"/>
                </a:moveTo>
                <a:lnTo>
                  <a:pt x="16715884" y="0"/>
                </a:lnTo>
                <a:lnTo>
                  <a:pt x="16715884" y="12248184"/>
                </a:lnTo>
                <a:lnTo>
                  <a:pt x="0" y="12248184"/>
                </a:lnTo>
                <a:lnTo>
                  <a:pt x="0" y="0"/>
                </a:lnTo>
                <a:close/>
              </a:path>
            </a:pathLst>
          </a:custGeom>
          <a:blipFill>
            <a:blip r:embed="rId1"/>
            <a:stretch>
              <a:fillRect/>
            </a:stretch>
          </a:blipFill>
        </p:spPr>
      </p:sp>
      <p:sp>
        <p:nvSpPr>
          <p:cNvPr id="3" name="Freeform 3"/>
          <p:cNvSpPr/>
          <p:nvPr/>
        </p:nvSpPr>
        <p:spPr>
          <a:xfrm>
            <a:off x="14709110" y="1871405"/>
            <a:ext cx="1077268" cy="475344"/>
          </a:xfrm>
          <a:custGeom>
            <a:avLst/>
            <a:gdLst/>
            <a:ahLst/>
            <a:cxnLst/>
            <a:rect l="l" t="t" r="r" b="b"/>
            <a:pathLst>
              <a:path w="1077268" h="475344">
                <a:moveTo>
                  <a:pt x="0" y="0"/>
                </a:moveTo>
                <a:lnTo>
                  <a:pt x="1077268" y="0"/>
                </a:lnTo>
                <a:lnTo>
                  <a:pt x="1077268" y="475344"/>
                </a:lnTo>
                <a:lnTo>
                  <a:pt x="0" y="475344"/>
                </a:lnTo>
                <a:lnTo>
                  <a:pt x="0" y="0"/>
                </a:lnTo>
                <a:close/>
              </a:path>
            </a:pathLst>
          </a:custGeom>
          <a:blipFill>
            <a:blip r:embed="rId2"/>
            <a:stretch>
              <a:fillRect/>
            </a:stretch>
          </a:blipFill>
        </p:spPr>
      </p:sp>
      <p:sp>
        <p:nvSpPr>
          <p:cNvPr id="4" name="Freeform 4"/>
          <p:cNvSpPr/>
          <p:nvPr/>
        </p:nvSpPr>
        <p:spPr>
          <a:xfrm>
            <a:off x="14984048" y="4035829"/>
            <a:ext cx="2215342" cy="2215342"/>
          </a:xfrm>
          <a:custGeom>
            <a:avLst/>
            <a:gdLst/>
            <a:ahLst/>
            <a:cxnLst/>
            <a:rect l="l" t="t" r="r" b="b"/>
            <a:pathLst>
              <a:path w="2215342" h="2215342">
                <a:moveTo>
                  <a:pt x="0" y="0"/>
                </a:moveTo>
                <a:lnTo>
                  <a:pt x="2215342" y="0"/>
                </a:lnTo>
                <a:lnTo>
                  <a:pt x="2215342" y="2215342"/>
                </a:lnTo>
                <a:lnTo>
                  <a:pt x="0" y="2215342"/>
                </a:lnTo>
                <a:lnTo>
                  <a:pt x="0" y="0"/>
                </a:lnTo>
                <a:close/>
              </a:path>
            </a:pathLst>
          </a:custGeom>
          <a:blipFill>
            <a:blip r:embed="rId3">
              <a:alphaModFix amt="86000"/>
            </a:blip>
            <a:stretch>
              <a:fillRect/>
            </a:stretch>
          </a:blipFill>
        </p:spPr>
      </p:sp>
      <p:sp>
        <p:nvSpPr>
          <p:cNvPr id="5" name="Freeform 5"/>
          <p:cNvSpPr/>
          <p:nvPr/>
        </p:nvSpPr>
        <p:spPr>
          <a:xfrm>
            <a:off x="3021615" y="4708601"/>
            <a:ext cx="13070104" cy="5445604"/>
          </a:xfrm>
          <a:custGeom>
            <a:avLst/>
            <a:gdLst/>
            <a:ahLst/>
            <a:cxnLst/>
            <a:rect l="l" t="t" r="r" b="b"/>
            <a:pathLst>
              <a:path w="13070104" h="5445604">
                <a:moveTo>
                  <a:pt x="0" y="0"/>
                </a:moveTo>
                <a:lnTo>
                  <a:pt x="13070104" y="0"/>
                </a:lnTo>
                <a:lnTo>
                  <a:pt x="13070104" y="5445603"/>
                </a:lnTo>
                <a:lnTo>
                  <a:pt x="0" y="5445603"/>
                </a:lnTo>
                <a:lnTo>
                  <a:pt x="0" y="0"/>
                </a:lnTo>
                <a:close/>
              </a:path>
            </a:pathLst>
          </a:custGeom>
          <a:blipFill>
            <a:blip r:embed="rId4"/>
            <a:stretch>
              <a:fillRect t="-9022" b="-9022"/>
            </a:stretch>
          </a:blipFill>
        </p:spPr>
      </p:sp>
      <p:sp>
        <p:nvSpPr>
          <p:cNvPr id="6" name="TextBox 6"/>
          <p:cNvSpPr txBox="1"/>
          <p:nvPr/>
        </p:nvSpPr>
        <p:spPr>
          <a:xfrm>
            <a:off x="921300" y="712039"/>
            <a:ext cx="12835310" cy="1371600"/>
          </a:xfrm>
          <a:prstGeom prst="rect">
            <a:avLst/>
          </a:prstGeom>
        </p:spPr>
        <p:txBody>
          <a:bodyPr lIns="0" tIns="0" rIns="0" bIns="0" rtlCol="0" anchor="t">
            <a:spAutoFit/>
          </a:bodyPr>
          <a:lstStyle/>
          <a:p>
            <a:pPr marL="0" lvl="0" indent="0">
              <a:lnSpc>
                <a:spcPts val="10800"/>
              </a:lnSpc>
              <a:spcBef>
                <a:spcPct val="0"/>
              </a:spcBef>
            </a:pPr>
            <a:r>
              <a:rPr lang="en-US" sz="9000">
                <a:solidFill>
                  <a:srgbClr val="2C2C2C"/>
                </a:solidFill>
                <a:latin typeface="Saira Medium" panose="00000600000000000000"/>
              </a:rPr>
              <a:t>Cài đặt thư viện Pandas</a:t>
            </a:r>
            <a:endParaRPr lang="en-US" sz="9000">
              <a:solidFill>
                <a:srgbClr val="2C2C2C"/>
              </a:solidFill>
              <a:latin typeface="Saira Medium" panose="00000600000000000000"/>
            </a:endParaRPr>
          </a:p>
        </p:txBody>
      </p:sp>
      <p:sp>
        <p:nvSpPr>
          <p:cNvPr id="7" name="TextBox 7"/>
          <p:cNvSpPr txBox="1"/>
          <p:nvPr/>
        </p:nvSpPr>
        <p:spPr>
          <a:xfrm>
            <a:off x="1028700" y="1973938"/>
            <a:ext cx="7134995" cy="4277233"/>
          </a:xfrm>
          <a:prstGeom prst="rect">
            <a:avLst/>
          </a:prstGeom>
        </p:spPr>
        <p:txBody>
          <a:bodyPr lIns="0" tIns="0" rIns="0" bIns="0" rtlCol="0" anchor="t">
            <a:spAutoFit/>
          </a:bodyPr>
          <a:lstStyle/>
          <a:p>
            <a:pPr>
              <a:lnSpc>
                <a:spcPts val="4255"/>
              </a:lnSpc>
              <a:spcBef>
                <a:spcPct val="0"/>
              </a:spcBef>
            </a:pPr>
          </a:p>
          <a:p>
            <a:pPr marL="820420" lvl="1" indent="-410210">
              <a:lnSpc>
                <a:spcPts val="4255"/>
              </a:lnSpc>
              <a:spcBef>
                <a:spcPct val="0"/>
              </a:spcBef>
              <a:buFont typeface="Arial" panose="020B0604020202020204"/>
              <a:buChar char="•"/>
            </a:pPr>
            <a:r>
              <a:rPr lang="en-US" sz="3800">
                <a:solidFill>
                  <a:srgbClr val="2C2C2C"/>
                </a:solidFill>
                <a:latin typeface="Saira Medium" panose="00000600000000000000"/>
              </a:rPr>
              <a:t> Sử dụng pip và gõ lệnh: pip install pandas</a:t>
            </a:r>
            <a:endParaRPr lang="en-US" sz="3800">
              <a:solidFill>
                <a:srgbClr val="2C2C2C"/>
              </a:solidFill>
              <a:latin typeface="Saira Medium" panose="00000600000000000000"/>
            </a:endParaRPr>
          </a:p>
          <a:p>
            <a:pPr marL="820420" lvl="1" indent="-410210">
              <a:lnSpc>
                <a:spcPts val="4255"/>
              </a:lnSpc>
              <a:spcBef>
                <a:spcPct val="0"/>
              </a:spcBef>
              <a:buFont typeface="Arial" panose="020B0604020202020204"/>
              <a:buChar char="•"/>
            </a:pPr>
            <a:r>
              <a:rPr lang="en-US" sz="3800">
                <a:solidFill>
                  <a:srgbClr val="2C2C2C"/>
                </a:solidFill>
                <a:latin typeface="Saira Medium" panose="00000600000000000000"/>
              </a:rPr>
              <a:t> Hoặc bằng </a:t>
            </a:r>
            <a:r>
              <a:rPr lang="en-US" sz="3800" u="sng">
                <a:solidFill>
                  <a:srgbClr val="2C2C2C"/>
                </a:solidFill>
                <a:latin typeface="Saira Medium" panose="00000600000000000000"/>
                <a:hlinkClick r:id="rId5" tooltip="https://www.anaconda.com/"/>
              </a:rPr>
              <a:t>Anaconda</a:t>
            </a:r>
            <a:r>
              <a:rPr lang="en-US" sz="3800">
                <a:solidFill>
                  <a:srgbClr val="2C2C2C"/>
                </a:solidFill>
                <a:latin typeface="Saira Medium" panose="00000600000000000000"/>
              </a:rPr>
              <a:t>, dùng lệnh: conda install pandas</a:t>
            </a:r>
            <a:endParaRPr lang="en-US" sz="3800">
              <a:solidFill>
                <a:srgbClr val="2C2C2C"/>
              </a:solidFill>
              <a:latin typeface="Saira Medium" panose="00000600000000000000"/>
            </a:endParaRPr>
          </a:p>
          <a:p>
            <a:pPr>
              <a:lnSpc>
                <a:spcPts val="4255"/>
              </a:lnSpc>
              <a:spcBef>
                <a:spcPct val="0"/>
              </a:spcBef>
            </a:pPr>
          </a:p>
          <a:p>
            <a:pPr>
              <a:lnSpc>
                <a:spcPts val="4255"/>
              </a:lnSpc>
              <a:spcBef>
                <a:spcPct val="0"/>
              </a:spcBef>
            </a:pPr>
          </a:p>
          <a:p>
            <a:pPr>
              <a:lnSpc>
                <a:spcPts val="4255"/>
              </a:lnSpc>
              <a:spcBef>
                <a:spcPct val="0"/>
              </a:spcBef>
            </a:pPr>
          </a:p>
        </p:txBody>
      </p:sp>
      <p:sp>
        <p:nvSpPr>
          <p:cNvPr id="8" name="TextBox 8"/>
          <p:cNvSpPr txBox="1"/>
          <p:nvPr/>
        </p:nvSpPr>
        <p:spPr>
          <a:xfrm>
            <a:off x="9674763" y="2488542"/>
            <a:ext cx="8163695" cy="1609725"/>
          </a:xfrm>
          <a:prstGeom prst="rect">
            <a:avLst/>
          </a:prstGeom>
        </p:spPr>
        <p:txBody>
          <a:bodyPr lIns="0" tIns="0" rIns="0" bIns="0" rtlCol="0" anchor="t">
            <a:spAutoFit/>
          </a:bodyPr>
          <a:lstStyle/>
          <a:p>
            <a:pPr algn="ctr">
              <a:lnSpc>
                <a:spcPts val="4200"/>
              </a:lnSpc>
              <a:spcBef>
                <a:spcPct val="0"/>
              </a:spcBef>
            </a:pPr>
            <a:r>
              <a:rPr lang="en-US" sz="3500">
                <a:solidFill>
                  <a:srgbClr val="2C2C2C"/>
                </a:solidFill>
                <a:latin typeface="Saira Medium" panose="00000600000000000000"/>
              </a:rPr>
              <a:t>Lưu ý: Bạn cần cài đặt thư viện </a:t>
            </a:r>
            <a:r>
              <a:rPr lang="en-US" sz="3500" u="sng">
                <a:solidFill>
                  <a:srgbClr val="2C2C2C"/>
                </a:solidFill>
                <a:latin typeface="Saira Medium" panose="00000600000000000000"/>
                <a:hlinkClick r:id="rId6" tooltip="https://codelearn.io/sharing/tim-hieu-thu-vien-numpy-trong-python"/>
              </a:rPr>
              <a:t>NumPy</a:t>
            </a:r>
            <a:r>
              <a:rPr lang="en-US" sz="3500">
                <a:solidFill>
                  <a:srgbClr val="2C2C2C"/>
                </a:solidFill>
                <a:latin typeface="Saira Medium" panose="00000600000000000000"/>
              </a:rPr>
              <a:t> trước (nếu bạn cài bằng Anaconda thì NumPy đã có sẵn).</a:t>
            </a:r>
            <a:endParaRPr lang="en-US" sz="3500">
              <a:solidFill>
                <a:srgbClr val="2C2C2C"/>
              </a:solidFill>
              <a:latin typeface="Saira Medium" panose="00000600000000000000"/>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9879266">
            <a:off x="4753514" y="-4726253"/>
            <a:ext cx="16715884" cy="12248184"/>
          </a:xfrm>
          <a:custGeom>
            <a:avLst/>
            <a:gdLst/>
            <a:ahLst/>
            <a:cxnLst/>
            <a:rect l="l" t="t" r="r" b="b"/>
            <a:pathLst>
              <a:path w="16715884" h="12248184">
                <a:moveTo>
                  <a:pt x="0" y="0"/>
                </a:moveTo>
                <a:lnTo>
                  <a:pt x="16715884" y="0"/>
                </a:lnTo>
                <a:lnTo>
                  <a:pt x="16715884" y="12248184"/>
                </a:lnTo>
                <a:lnTo>
                  <a:pt x="0" y="12248184"/>
                </a:lnTo>
                <a:lnTo>
                  <a:pt x="0" y="0"/>
                </a:lnTo>
                <a:close/>
              </a:path>
            </a:pathLst>
          </a:custGeom>
          <a:blipFill>
            <a:blip r:embed="rId1"/>
            <a:stretch>
              <a:fillRect/>
            </a:stretch>
          </a:blipFill>
        </p:spPr>
      </p:sp>
      <p:sp>
        <p:nvSpPr>
          <p:cNvPr id="3" name="Freeform 3"/>
          <p:cNvSpPr/>
          <p:nvPr/>
        </p:nvSpPr>
        <p:spPr>
          <a:xfrm>
            <a:off x="14709110" y="1871405"/>
            <a:ext cx="1077268" cy="475344"/>
          </a:xfrm>
          <a:custGeom>
            <a:avLst/>
            <a:gdLst/>
            <a:ahLst/>
            <a:cxnLst/>
            <a:rect l="l" t="t" r="r" b="b"/>
            <a:pathLst>
              <a:path w="1077268" h="475344">
                <a:moveTo>
                  <a:pt x="0" y="0"/>
                </a:moveTo>
                <a:lnTo>
                  <a:pt x="1077268" y="0"/>
                </a:lnTo>
                <a:lnTo>
                  <a:pt x="1077268" y="475344"/>
                </a:lnTo>
                <a:lnTo>
                  <a:pt x="0" y="475344"/>
                </a:lnTo>
                <a:lnTo>
                  <a:pt x="0" y="0"/>
                </a:lnTo>
                <a:close/>
              </a:path>
            </a:pathLst>
          </a:custGeom>
          <a:blipFill>
            <a:blip r:embed="rId2"/>
            <a:stretch>
              <a:fillRect/>
            </a:stretch>
          </a:blipFill>
        </p:spPr>
      </p:sp>
      <p:sp>
        <p:nvSpPr>
          <p:cNvPr id="4" name="Freeform 4"/>
          <p:cNvSpPr/>
          <p:nvPr/>
        </p:nvSpPr>
        <p:spPr>
          <a:xfrm>
            <a:off x="14984048" y="4035829"/>
            <a:ext cx="2215342" cy="2215342"/>
          </a:xfrm>
          <a:custGeom>
            <a:avLst/>
            <a:gdLst/>
            <a:ahLst/>
            <a:cxnLst/>
            <a:rect l="l" t="t" r="r" b="b"/>
            <a:pathLst>
              <a:path w="2215342" h="2215342">
                <a:moveTo>
                  <a:pt x="0" y="0"/>
                </a:moveTo>
                <a:lnTo>
                  <a:pt x="2215342" y="0"/>
                </a:lnTo>
                <a:lnTo>
                  <a:pt x="2215342" y="2215342"/>
                </a:lnTo>
                <a:lnTo>
                  <a:pt x="0" y="2215342"/>
                </a:lnTo>
                <a:lnTo>
                  <a:pt x="0" y="0"/>
                </a:lnTo>
                <a:close/>
              </a:path>
            </a:pathLst>
          </a:custGeom>
          <a:blipFill>
            <a:blip r:embed="rId3">
              <a:alphaModFix amt="86000"/>
            </a:blip>
            <a:stretch>
              <a:fillRect/>
            </a:stretch>
          </a:blipFill>
        </p:spPr>
      </p:sp>
      <p:sp>
        <p:nvSpPr>
          <p:cNvPr id="5" name="TextBox 5"/>
          <p:cNvSpPr txBox="1"/>
          <p:nvPr/>
        </p:nvSpPr>
        <p:spPr>
          <a:xfrm>
            <a:off x="572783" y="4205030"/>
            <a:ext cx="17715217" cy="2918206"/>
          </a:xfrm>
          <a:prstGeom prst="rect">
            <a:avLst/>
          </a:prstGeom>
        </p:spPr>
        <p:txBody>
          <a:bodyPr lIns="0" tIns="0" rIns="0" bIns="0" rtlCol="0" anchor="t">
            <a:spAutoFit/>
          </a:bodyPr>
          <a:lstStyle/>
          <a:p>
            <a:pPr>
              <a:lnSpc>
                <a:spcPts val="4590"/>
              </a:lnSpc>
            </a:pPr>
          </a:p>
          <a:p>
            <a:pPr>
              <a:lnSpc>
                <a:spcPts val="4590"/>
              </a:lnSpc>
            </a:pPr>
            <a:r>
              <a:rPr lang="en-US" sz="4100">
                <a:solidFill>
                  <a:srgbClr val="6EC8BD"/>
                </a:solidFill>
                <a:latin typeface="Saira Medium" panose="00000600000000000000"/>
              </a:rPr>
              <a:t>import pandas as pd</a:t>
            </a:r>
            <a:r>
              <a:rPr lang="en-US" sz="4100">
                <a:solidFill>
                  <a:srgbClr val="2C2C2C"/>
                </a:solidFill>
                <a:latin typeface="Saira Medium" panose="00000600000000000000"/>
              </a:rPr>
              <a:t> </a:t>
            </a:r>
            <a:endParaRPr lang="en-US" sz="4100">
              <a:solidFill>
                <a:srgbClr val="2C2C2C"/>
              </a:solidFill>
              <a:latin typeface="Saira Medium" panose="00000600000000000000"/>
            </a:endParaRPr>
          </a:p>
          <a:p>
            <a:pPr>
              <a:lnSpc>
                <a:spcPts val="4590"/>
              </a:lnSpc>
            </a:pPr>
            <a:r>
              <a:rPr lang="en-US" sz="4100">
                <a:solidFill>
                  <a:srgbClr val="2C2C2C"/>
                </a:solidFill>
                <a:latin typeface="Saira Medium" panose="00000600000000000000"/>
              </a:rPr>
              <a:t>(</a:t>
            </a:r>
            <a:r>
              <a:rPr lang="en-US" sz="4100">
                <a:solidFill>
                  <a:srgbClr val="2C2C2C"/>
                </a:solidFill>
                <a:latin typeface="Saira Medium" panose="00000600000000000000"/>
              </a:rPr>
              <a:t>Bạn không nên thay đổi từ pd bằng từ khác vì các tài liệu hướng dẫn đều ngầm quy ước như vậy.)</a:t>
            </a:r>
            <a:endParaRPr lang="en-US" sz="4100">
              <a:solidFill>
                <a:srgbClr val="2C2C2C"/>
              </a:solidFill>
              <a:latin typeface="Saira Medium" panose="00000600000000000000"/>
            </a:endParaRPr>
          </a:p>
          <a:p>
            <a:pPr>
              <a:lnSpc>
                <a:spcPts val="4590"/>
              </a:lnSpc>
              <a:spcBef>
                <a:spcPct val="0"/>
              </a:spcBef>
            </a:pPr>
          </a:p>
        </p:txBody>
      </p:sp>
      <p:sp>
        <p:nvSpPr>
          <p:cNvPr id="6" name="Freeform 6"/>
          <p:cNvSpPr/>
          <p:nvPr/>
        </p:nvSpPr>
        <p:spPr>
          <a:xfrm>
            <a:off x="3430818" y="7236357"/>
            <a:ext cx="9546927" cy="1710721"/>
          </a:xfrm>
          <a:custGeom>
            <a:avLst/>
            <a:gdLst/>
            <a:ahLst/>
            <a:cxnLst/>
            <a:rect l="l" t="t" r="r" b="b"/>
            <a:pathLst>
              <a:path w="9546927" h="1710721">
                <a:moveTo>
                  <a:pt x="0" y="0"/>
                </a:moveTo>
                <a:lnTo>
                  <a:pt x="9546927" y="0"/>
                </a:lnTo>
                <a:lnTo>
                  <a:pt x="9546927" y="1710721"/>
                </a:lnTo>
                <a:lnTo>
                  <a:pt x="0" y="1710721"/>
                </a:lnTo>
                <a:lnTo>
                  <a:pt x="0" y="0"/>
                </a:lnTo>
                <a:close/>
              </a:path>
            </a:pathLst>
          </a:custGeom>
          <a:blipFill>
            <a:blip r:embed="rId4"/>
            <a:stretch>
              <a:fillRect/>
            </a:stretch>
          </a:blipFill>
        </p:spPr>
      </p:sp>
      <p:sp>
        <p:nvSpPr>
          <p:cNvPr id="7" name="TextBox 7"/>
          <p:cNvSpPr txBox="1"/>
          <p:nvPr/>
        </p:nvSpPr>
        <p:spPr>
          <a:xfrm>
            <a:off x="572783" y="1433255"/>
            <a:ext cx="12835310" cy="2743200"/>
          </a:xfrm>
          <a:prstGeom prst="rect">
            <a:avLst/>
          </a:prstGeom>
        </p:spPr>
        <p:txBody>
          <a:bodyPr lIns="0" tIns="0" rIns="0" bIns="0" rtlCol="0" anchor="t">
            <a:spAutoFit/>
          </a:bodyPr>
          <a:lstStyle/>
          <a:p>
            <a:pPr marL="0" lvl="0" indent="0">
              <a:lnSpc>
                <a:spcPts val="10800"/>
              </a:lnSpc>
              <a:spcBef>
                <a:spcPct val="0"/>
              </a:spcBef>
            </a:pPr>
            <a:r>
              <a:rPr lang="en-US" sz="9000">
                <a:solidFill>
                  <a:srgbClr val="2C2C2C"/>
                </a:solidFill>
                <a:latin typeface="Saira Medium" panose="00000600000000000000"/>
              </a:rPr>
              <a:t>Khai báo thư viện Pandas</a:t>
            </a:r>
            <a:endParaRPr lang="en-US" sz="9000">
              <a:solidFill>
                <a:srgbClr val="2C2C2C"/>
              </a:solidFill>
              <a:latin typeface="Saira Medium" panose="00000600000000000000"/>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9879266">
            <a:off x="4753514" y="-4726253"/>
            <a:ext cx="16715884" cy="12248184"/>
          </a:xfrm>
          <a:custGeom>
            <a:avLst/>
            <a:gdLst/>
            <a:ahLst/>
            <a:cxnLst/>
            <a:rect l="l" t="t" r="r" b="b"/>
            <a:pathLst>
              <a:path w="16715884" h="12248184">
                <a:moveTo>
                  <a:pt x="0" y="0"/>
                </a:moveTo>
                <a:lnTo>
                  <a:pt x="16715884" y="0"/>
                </a:lnTo>
                <a:lnTo>
                  <a:pt x="16715884" y="12248184"/>
                </a:lnTo>
                <a:lnTo>
                  <a:pt x="0" y="12248184"/>
                </a:lnTo>
                <a:lnTo>
                  <a:pt x="0" y="0"/>
                </a:lnTo>
                <a:close/>
              </a:path>
            </a:pathLst>
          </a:custGeom>
          <a:blipFill>
            <a:blip r:embed="rId1"/>
            <a:stretch>
              <a:fillRect/>
            </a:stretch>
          </a:blipFill>
        </p:spPr>
      </p:sp>
      <p:sp>
        <p:nvSpPr>
          <p:cNvPr id="3" name="Freeform 3"/>
          <p:cNvSpPr/>
          <p:nvPr/>
        </p:nvSpPr>
        <p:spPr>
          <a:xfrm>
            <a:off x="14709110" y="1871405"/>
            <a:ext cx="1077268" cy="475344"/>
          </a:xfrm>
          <a:custGeom>
            <a:avLst/>
            <a:gdLst/>
            <a:ahLst/>
            <a:cxnLst/>
            <a:rect l="l" t="t" r="r" b="b"/>
            <a:pathLst>
              <a:path w="1077268" h="475344">
                <a:moveTo>
                  <a:pt x="0" y="0"/>
                </a:moveTo>
                <a:lnTo>
                  <a:pt x="1077268" y="0"/>
                </a:lnTo>
                <a:lnTo>
                  <a:pt x="1077268" y="475344"/>
                </a:lnTo>
                <a:lnTo>
                  <a:pt x="0" y="475344"/>
                </a:lnTo>
                <a:lnTo>
                  <a:pt x="0" y="0"/>
                </a:lnTo>
                <a:close/>
              </a:path>
            </a:pathLst>
          </a:custGeom>
          <a:blipFill>
            <a:blip r:embed="rId2"/>
            <a:stretch>
              <a:fillRect/>
            </a:stretch>
          </a:blipFill>
        </p:spPr>
      </p:sp>
      <p:sp>
        <p:nvSpPr>
          <p:cNvPr id="4" name="Freeform 4"/>
          <p:cNvSpPr/>
          <p:nvPr/>
        </p:nvSpPr>
        <p:spPr>
          <a:xfrm>
            <a:off x="14984048" y="4035829"/>
            <a:ext cx="2215342" cy="2215342"/>
          </a:xfrm>
          <a:custGeom>
            <a:avLst/>
            <a:gdLst/>
            <a:ahLst/>
            <a:cxnLst/>
            <a:rect l="l" t="t" r="r" b="b"/>
            <a:pathLst>
              <a:path w="2215342" h="2215342">
                <a:moveTo>
                  <a:pt x="0" y="0"/>
                </a:moveTo>
                <a:lnTo>
                  <a:pt x="2215342" y="0"/>
                </a:lnTo>
                <a:lnTo>
                  <a:pt x="2215342" y="2215342"/>
                </a:lnTo>
                <a:lnTo>
                  <a:pt x="0" y="2215342"/>
                </a:lnTo>
                <a:lnTo>
                  <a:pt x="0" y="0"/>
                </a:lnTo>
                <a:close/>
              </a:path>
            </a:pathLst>
          </a:custGeom>
          <a:blipFill>
            <a:blip r:embed="rId3">
              <a:alphaModFix amt="86000"/>
            </a:blip>
            <a:stretch>
              <a:fillRect/>
            </a:stretch>
          </a:blipFill>
        </p:spPr>
      </p:sp>
      <p:sp>
        <p:nvSpPr>
          <p:cNvPr id="5" name="Freeform 5"/>
          <p:cNvSpPr/>
          <p:nvPr/>
        </p:nvSpPr>
        <p:spPr>
          <a:xfrm>
            <a:off x="3673091" y="6166291"/>
            <a:ext cx="10941818" cy="3056108"/>
          </a:xfrm>
          <a:custGeom>
            <a:avLst/>
            <a:gdLst/>
            <a:ahLst/>
            <a:cxnLst/>
            <a:rect l="l" t="t" r="r" b="b"/>
            <a:pathLst>
              <a:path w="10941818" h="3056108">
                <a:moveTo>
                  <a:pt x="0" y="0"/>
                </a:moveTo>
                <a:lnTo>
                  <a:pt x="10941818" y="0"/>
                </a:lnTo>
                <a:lnTo>
                  <a:pt x="10941818" y="3056108"/>
                </a:lnTo>
                <a:lnTo>
                  <a:pt x="0" y="3056108"/>
                </a:lnTo>
                <a:lnTo>
                  <a:pt x="0" y="0"/>
                </a:lnTo>
                <a:close/>
              </a:path>
            </a:pathLst>
          </a:custGeom>
          <a:blipFill>
            <a:blip r:embed="rId4"/>
            <a:stretch>
              <a:fillRect/>
            </a:stretch>
          </a:blipFill>
        </p:spPr>
      </p:sp>
      <p:sp>
        <p:nvSpPr>
          <p:cNvPr id="6" name="TextBox 6"/>
          <p:cNvSpPr txBox="1"/>
          <p:nvPr/>
        </p:nvSpPr>
        <p:spPr>
          <a:xfrm>
            <a:off x="572783" y="4214555"/>
            <a:ext cx="17715217" cy="1951736"/>
          </a:xfrm>
          <a:prstGeom prst="rect">
            <a:avLst/>
          </a:prstGeom>
        </p:spPr>
        <p:txBody>
          <a:bodyPr lIns="0" tIns="0" rIns="0" bIns="0" rtlCol="0" anchor="t">
            <a:spAutoFit/>
          </a:bodyPr>
          <a:lstStyle/>
          <a:p>
            <a:pPr marL="993140" lvl="1" indent="-496570">
              <a:lnSpc>
                <a:spcPts val="5150"/>
              </a:lnSpc>
              <a:buFont typeface="Arial" panose="020B0604020202020204"/>
              <a:buChar char="•"/>
            </a:pPr>
            <a:r>
              <a:rPr lang="en-US" sz="4600">
                <a:solidFill>
                  <a:srgbClr val="2C2C2C"/>
                </a:solidFill>
                <a:latin typeface="Saira Medium" panose="00000600000000000000"/>
              </a:rPr>
              <a:t> </a:t>
            </a:r>
            <a:r>
              <a:rPr lang="en-US" sz="4600">
                <a:solidFill>
                  <a:srgbClr val="2C2C2C"/>
                </a:solidFill>
                <a:latin typeface="Saira Medium" panose="00000600000000000000"/>
              </a:rPr>
              <a:t>Bạn có thể sử dụng hàm</a:t>
            </a:r>
            <a:r>
              <a:rPr lang="en-US" sz="4600">
                <a:solidFill>
                  <a:srgbClr val="6EC8BD"/>
                </a:solidFill>
                <a:latin typeface="Saira Medium" panose="00000600000000000000"/>
              </a:rPr>
              <a:t> pandas.read_csv()</a:t>
            </a:r>
            <a:r>
              <a:rPr lang="en-US" sz="4600">
                <a:solidFill>
                  <a:srgbClr val="2C2C2C"/>
                </a:solidFill>
                <a:latin typeface="Saira Medium" panose="00000600000000000000"/>
              </a:rPr>
              <a:t> để đọc dữ liệu từ một file CSV vào một DataFrame của Pandas. Ví dụ:</a:t>
            </a:r>
            <a:endParaRPr lang="en-US" sz="4600">
              <a:solidFill>
                <a:srgbClr val="2C2C2C"/>
              </a:solidFill>
              <a:latin typeface="Saira Medium" panose="00000600000000000000"/>
            </a:endParaRPr>
          </a:p>
          <a:p>
            <a:pPr>
              <a:lnSpc>
                <a:spcPts val="5150"/>
              </a:lnSpc>
              <a:spcBef>
                <a:spcPct val="0"/>
              </a:spcBef>
            </a:pPr>
          </a:p>
        </p:txBody>
      </p:sp>
      <p:sp>
        <p:nvSpPr>
          <p:cNvPr id="7" name="TextBox 7"/>
          <p:cNvSpPr txBox="1"/>
          <p:nvPr/>
        </p:nvSpPr>
        <p:spPr>
          <a:xfrm>
            <a:off x="572783" y="1433255"/>
            <a:ext cx="12835310" cy="1371600"/>
          </a:xfrm>
          <a:prstGeom prst="rect">
            <a:avLst/>
          </a:prstGeom>
        </p:spPr>
        <p:txBody>
          <a:bodyPr lIns="0" tIns="0" rIns="0" bIns="0" rtlCol="0" anchor="t">
            <a:spAutoFit/>
          </a:bodyPr>
          <a:lstStyle/>
          <a:p>
            <a:pPr marL="0" lvl="0" indent="0">
              <a:lnSpc>
                <a:spcPts val="10800"/>
              </a:lnSpc>
              <a:spcBef>
                <a:spcPct val="0"/>
              </a:spcBef>
            </a:pPr>
            <a:r>
              <a:rPr lang="en-US" sz="9000">
                <a:solidFill>
                  <a:srgbClr val="2C2C2C"/>
                </a:solidFill>
                <a:latin typeface="Saira Medium" panose="00000600000000000000"/>
              </a:rPr>
              <a:t>Đọc file CSV </a:t>
            </a:r>
            <a:endParaRPr lang="en-US" sz="9000">
              <a:solidFill>
                <a:srgbClr val="2C2C2C"/>
              </a:solidFill>
              <a:latin typeface="Saira Medium" panose="00000600000000000000"/>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9879266">
            <a:off x="4753514" y="-4726253"/>
            <a:ext cx="16715884" cy="12248184"/>
          </a:xfrm>
          <a:custGeom>
            <a:avLst/>
            <a:gdLst/>
            <a:ahLst/>
            <a:cxnLst/>
            <a:rect l="l" t="t" r="r" b="b"/>
            <a:pathLst>
              <a:path w="16715884" h="12248184">
                <a:moveTo>
                  <a:pt x="0" y="0"/>
                </a:moveTo>
                <a:lnTo>
                  <a:pt x="16715884" y="0"/>
                </a:lnTo>
                <a:lnTo>
                  <a:pt x="16715884" y="12248184"/>
                </a:lnTo>
                <a:lnTo>
                  <a:pt x="0" y="12248184"/>
                </a:lnTo>
                <a:lnTo>
                  <a:pt x="0" y="0"/>
                </a:lnTo>
                <a:close/>
              </a:path>
            </a:pathLst>
          </a:custGeom>
          <a:blipFill>
            <a:blip r:embed="rId1"/>
            <a:stretch>
              <a:fillRect/>
            </a:stretch>
          </a:blipFill>
        </p:spPr>
      </p:sp>
      <p:sp>
        <p:nvSpPr>
          <p:cNvPr id="3" name="Freeform 3"/>
          <p:cNvSpPr/>
          <p:nvPr/>
        </p:nvSpPr>
        <p:spPr>
          <a:xfrm>
            <a:off x="14709110" y="1871405"/>
            <a:ext cx="1077268" cy="475344"/>
          </a:xfrm>
          <a:custGeom>
            <a:avLst/>
            <a:gdLst/>
            <a:ahLst/>
            <a:cxnLst/>
            <a:rect l="l" t="t" r="r" b="b"/>
            <a:pathLst>
              <a:path w="1077268" h="475344">
                <a:moveTo>
                  <a:pt x="0" y="0"/>
                </a:moveTo>
                <a:lnTo>
                  <a:pt x="1077268" y="0"/>
                </a:lnTo>
                <a:lnTo>
                  <a:pt x="1077268" y="475344"/>
                </a:lnTo>
                <a:lnTo>
                  <a:pt x="0" y="475344"/>
                </a:lnTo>
                <a:lnTo>
                  <a:pt x="0" y="0"/>
                </a:lnTo>
                <a:close/>
              </a:path>
            </a:pathLst>
          </a:custGeom>
          <a:blipFill>
            <a:blip r:embed="rId2"/>
            <a:stretch>
              <a:fillRect/>
            </a:stretch>
          </a:blipFill>
        </p:spPr>
      </p:sp>
      <p:sp>
        <p:nvSpPr>
          <p:cNvPr id="4" name="Freeform 4"/>
          <p:cNvSpPr/>
          <p:nvPr/>
        </p:nvSpPr>
        <p:spPr>
          <a:xfrm>
            <a:off x="14984048" y="4035829"/>
            <a:ext cx="2215342" cy="2215342"/>
          </a:xfrm>
          <a:custGeom>
            <a:avLst/>
            <a:gdLst/>
            <a:ahLst/>
            <a:cxnLst/>
            <a:rect l="l" t="t" r="r" b="b"/>
            <a:pathLst>
              <a:path w="2215342" h="2215342">
                <a:moveTo>
                  <a:pt x="0" y="0"/>
                </a:moveTo>
                <a:lnTo>
                  <a:pt x="2215342" y="0"/>
                </a:lnTo>
                <a:lnTo>
                  <a:pt x="2215342" y="2215342"/>
                </a:lnTo>
                <a:lnTo>
                  <a:pt x="0" y="2215342"/>
                </a:lnTo>
                <a:lnTo>
                  <a:pt x="0" y="0"/>
                </a:lnTo>
                <a:close/>
              </a:path>
            </a:pathLst>
          </a:custGeom>
          <a:blipFill>
            <a:blip r:embed="rId3">
              <a:alphaModFix amt="86000"/>
            </a:blip>
            <a:stretch>
              <a:fillRect/>
            </a:stretch>
          </a:blipFill>
        </p:spPr>
      </p:sp>
      <p:sp>
        <p:nvSpPr>
          <p:cNvPr id="5" name="Freeform 5"/>
          <p:cNvSpPr/>
          <p:nvPr/>
        </p:nvSpPr>
        <p:spPr>
          <a:xfrm>
            <a:off x="2874678" y="4714603"/>
            <a:ext cx="12373066" cy="4543697"/>
          </a:xfrm>
          <a:custGeom>
            <a:avLst/>
            <a:gdLst/>
            <a:ahLst/>
            <a:cxnLst/>
            <a:rect l="l" t="t" r="r" b="b"/>
            <a:pathLst>
              <a:path w="12373066" h="4543697">
                <a:moveTo>
                  <a:pt x="0" y="0"/>
                </a:moveTo>
                <a:lnTo>
                  <a:pt x="12373066" y="0"/>
                </a:lnTo>
                <a:lnTo>
                  <a:pt x="12373066" y="4543697"/>
                </a:lnTo>
                <a:lnTo>
                  <a:pt x="0" y="4543697"/>
                </a:lnTo>
                <a:lnTo>
                  <a:pt x="0" y="0"/>
                </a:lnTo>
                <a:close/>
              </a:path>
            </a:pathLst>
          </a:custGeom>
          <a:blipFill>
            <a:blip r:embed="rId4"/>
            <a:stretch>
              <a:fillRect/>
            </a:stretch>
          </a:blipFill>
        </p:spPr>
      </p:sp>
      <p:sp>
        <p:nvSpPr>
          <p:cNvPr id="6" name="TextBox 6"/>
          <p:cNvSpPr txBox="1"/>
          <p:nvPr/>
        </p:nvSpPr>
        <p:spPr>
          <a:xfrm>
            <a:off x="572783" y="1433255"/>
            <a:ext cx="13714603" cy="2743200"/>
          </a:xfrm>
          <a:prstGeom prst="rect">
            <a:avLst/>
          </a:prstGeom>
        </p:spPr>
        <p:txBody>
          <a:bodyPr lIns="0" tIns="0" rIns="0" bIns="0" rtlCol="0" anchor="t">
            <a:spAutoFit/>
          </a:bodyPr>
          <a:lstStyle/>
          <a:p>
            <a:pPr marL="0" lvl="0" indent="0">
              <a:lnSpc>
                <a:spcPts val="10800"/>
              </a:lnSpc>
              <a:spcBef>
                <a:spcPct val="0"/>
              </a:spcBef>
            </a:pPr>
            <a:r>
              <a:rPr lang="en-US" sz="9000">
                <a:solidFill>
                  <a:srgbClr val="2C2C2C"/>
                </a:solidFill>
                <a:latin typeface="Saira Medium" panose="00000600000000000000"/>
              </a:rPr>
              <a:t>HIển thị thông tin và xem dữ liệu:</a:t>
            </a:r>
            <a:endParaRPr lang="en-US" sz="9000">
              <a:solidFill>
                <a:srgbClr val="2C2C2C"/>
              </a:solidFill>
              <a:latin typeface="Saira Medium" panose="00000600000000000000"/>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9879266">
            <a:off x="4753514" y="-4726253"/>
            <a:ext cx="16715884" cy="12248184"/>
          </a:xfrm>
          <a:custGeom>
            <a:avLst/>
            <a:gdLst/>
            <a:ahLst/>
            <a:cxnLst/>
            <a:rect l="l" t="t" r="r" b="b"/>
            <a:pathLst>
              <a:path w="16715884" h="12248184">
                <a:moveTo>
                  <a:pt x="0" y="0"/>
                </a:moveTo>
                <a:lnTo>
                  <a:pt x="16715884" y="0"/>
                </a:lnTo>
                <a:lnTo>
                  <a:pt x="16715884" y="12248184"/>
                </a:lnTo>
                <a:lnTo>
                  <a:pt x="0" y="12248184"/>
                </a:lnTo>
                <a:lnTo>
                  <a:pt x="0" y="0"/>
                </a:lnTo>
                <a:close/>
              </a:path>
            </a:pathLst>
          </a:custGeom>
          <a:blipFill>
            <a:blip r:embed="rId1"/>
            <a:stretch>
              <a:fillRect/>
            </a:stretch>
          </a:blipFill>
        </p:spPr>
      </p:sp>
      <p:sp>
        <p:nvSpPr>
          <p:cNvPr id="3" name="Freeform 3"/>
          <p:cNvSpPr/>
          <p:nvPr/>
        </p:nvSpPr>
        <p:spPr>
          <a:xfrm>
            <a:off x="14709110" y="1871405"/>
            <a:ext cx="1077268" cy="475344"/>
          </a:xfrm>
          <a:custGeom>
            <a:avLst/>
            <a:gdLst/>
            <a:ahLst/>
            <a:cxnLst/>
            <a:rect l="l" t="t" r="r" b="b"/>
            <a:pathLst>
              <a:path w="1077268" h="475344">
                <a:moveTo>
                  <a:pt x="0" y="0"/>
                </a:moveTo>
                <a:lnTo>
                  <a:pt x="1077268" y="0"/>
                </a:lnTo>
                <a:lnTo>
                  <a:pt x="1077268" y="475344"/>
                </a:lnTo>
                <a:lnTo>
                  <a:pt x="0" y="475344"/>
                </a:lnTo>
                <a:lnTo>
                  <a:pt x="0" y="0"/>
                </a:lnTo>
                <a:close/>
              </a:path>
            </a:pathLst>
          </a:custGeom>
          <a:blipFill>
            <a:blip r:embed="rId2"/>
            <a:stretch>
              <a:fillRect/>
            </a:stretch>
          </a:blipFill>
        </p:spPr>
      </p:sp>
      <p:sp>
        <p:nvSpPr>
          <p:cNvPr id="4" name="Freeform 4"/>
          <p:cNvSpPr/>
          <p:nvPr/>
        </p:nvSpPr>
        <p:spPr>
          <a:xfrm>
            <a:off x="14984048" y="4035829"/>
            <a:ext cx="2215342" cy="2215342"/>
          </a:xfrm>
          <a:custGeom>
            <a:avLst/>
            <a:gdLst/>
            <a:ahLst/>
            <a:cxnLst/>
            <a:rect l="l" t="t" r="r" b="b"/>
            <a:pathLst>
              <a:path w="2215342" h="2215342">
                <a:moveTo>
                  <a:pt x="0" y="0"/>
                </a:moveTo>
                <a:lnTo>
                  <a:pt x="2215342" y="0"/>
                </a:lnTo>
                <a:lnTo>
                  <a:pt x="2215342" y="2215342"/>
                </a:lnTo>
                <a:lnTo>
                  <a:pt x="0" y="2215342"/>
                </a:lnTo>
                <a:lnTo>
                  <a:pt x="0" y="0"/>
                </a:lnTo>
                <a:close/>
              </a:path>
            </a:pathLst>
          </a:custGeom>
          <a:blipFill>
            <a:blip r:embed="rId3">
              <a:alphaModFix amt="86000"/>
            </a:blip>
            <a:stretch>
              <a:fillRect/>
            </a:stretch>
          </a:blipFill>
        </p:spPr>
      </p:sp>
      <p:sp>
        <p:nvSpPr>
          <p:cNvPr id="5" name="Freeform 5"/>
          <p:cNvSpPr/>
          <p:nvPr/>
        </p:nvSpPr>
        <p:spPr>
          <a:xfrm>
            <a:off x="2086747" y="4658566"/>
            <a:ext cx="14114507" cy="4599734"/>
          </a:xfrm>
          <a:custGeom>
            <a:avLst/>
            <a:gdLst/>
            <a:ahLst/>
            <a:cxnLst/>
            <a:rect l="l" t="t" r="r" b="b"/>
            <a:pathLst>
              <a:path w="14114507" h="4599734">
                <a:moveTo>
                  <a:pt x="0" y="0"/>
                </a:moveTo>
                <a:lnTo>
                  <a:pt x="14114506" y="0"/>
                </a:lnTo>
                <a:lnTo>
                  <a:pt x="14114506" y="4599734"/>
                </a:lnTo>
                <a:lnTo>
                  <a:pt x="0" y="4599734"/>
                </a:lnTo>
                <a:lnTo>
                  <a:pt x="0" y="0"/>
                </a:lnTo>
                <a:close/>
              </a:path>
            </a:pathLst>
          </a:custGeom>
          <a:blipFill>
            <a:blip r:embed="rId4"/>
            <a:stretch>
              <a:fillRect/>
            </a:stretch>
          </a:blipFill>
        </p:spPr>
      </p:sp>
      <p:sp>
        <p:nvSpPr>
          <p:cNvPr id="6" name="TextBox 6"/>
          <p:cNvSpPr txBox="1"/>
          <p:nvPr/>
        </p:nvSpPr>
        <p:spPr>
          <a:xfrm>
            <a:off x="572783" y="1433255"/>
            <a:ext cx="13714603" cy="4114800"/>
          </a:xfrm>
          <a:prstGeom prst="rect">
            <a:avLst/>
          </a:prstGeom>
        </p:spPr>
        <p:txBody>
          <a:bodyPr lIns="0" tIns="0" rIns="0" bIns="0" rtlCol="0" anchor="t">
            <a:spAutoFit/>
          </a:bodyPr>
          <a:lstStyle/>
          <a:p>
            <a:pPr>
              <a:lnSpc>
                <a:spcPts val="10800"/>
              </a:lnSpc>
            </a:pPr>
            <a:r>
              <a:rPr lang="en-US" sz="9000">
                <a:solidFill>
                  <a:srgbClr val="2C2C2C"/>
                </a:solidFill>
                <a:latin typeface="Saira Medium" panose="00000600000000000000"/>
              </a:rPr>
              <a:t>Mean (trung bình) và Sum (tổng):</a:t>
            </a:r>
            <a:endParaRPr lang="en-US" sz="9000">
              <a:solidFill>
                <a:srgbClr val="2C2C2C"/>
              </a:solidFill>
              <a:latin typeface="Saira Medium" panose="00000600000000000000"/>
            </a:endParaRPr>
          </a:p>
          <a:p>
            <a:pPr marL="0" lvl="0" indent="0">
              <a:lnSpc>
                <a:spcPts val="10800"/>
              </a:lnSpc>
              <a:spcBef>
                <a:spcPct val="0"/>
              </a:spcBef>
            </a:p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9879266">
            <a:off x="4753514" y="-4726253"/>
            <a:ext cx="16715884" cy="12248184"/>
          </a:xfrm>
          <a:custGeom>
            <a:avLst/>
            <a:gdLst/>
            <a:ahLst/>
            <a:cxnLst/>
            <a:rect l="l" t="t" r="r" b="b"/>
            <a:pathLst>
              <a:path w="16715884" h="12248184">
                <a:moveTo>
                  <a:pt x="0" y="0"/>
                </a:moveTo>
                <a:lnTo>
                  <a:pt x="16715884" y="0"/>
                </a:lnTo>
                <a:lnTo>
                  <a:pt x="16715884" y="12248184"/>
                </a:lnTo>
                <a:lnTo>
                  <a:pt x="0" y="12248184"/>
                </a:lnTo>
                <a:lnTo>
                  <a:pt x="0" y="0"/>
                </a:lnTo>
                <a:close/>
              </a:path>
            </a:pathLst>
          </a:custGeom>
          <a:blipFill>
            <a:blip r:embed="rId1"/>
            <a:stretch>
              <a:fillRect/>
            </a:stretch>
          </a:blipFill>
        </p:spPr>
      </p:sp>
      <p:sp>
        <p:nvSpPr>
          <p:cNvPr id="3" name="Freeform 3"/>
          <p:cNvSpPr/>
          <p:nvPr/>
        </p:nvSpPr>
        <p:spPr>
          <a:xfrm>
            <a:off x="14709110" y="1871405"/>
            <a:ext cx="1077268" cy="475344"/>
          </a:xfrm>
          <a:custGeom>
            <a:avLst/>
            <a:gdLst/>
            <a:ahLst/>
            <a:cxnLst/>
            <a:rect l="l" t="t" r="r" b="b"/>
            <a:pathLst>
              <a:path w="1077268" h="475344">
                <a:moveTo>
                  <a:pt x="0" y="0"/>
                </a:moveTo>
                <a:lnTo>
                  <a:pt x="1077268" y="0"/>
                </a:lnTo>
                <a:lnTo>
                  <a:pt x="1077268" y="475344"/>
                </a:lnTo>
                <a:lnTo>
                  <a:pt x="0" y="475344"/>
                </a:lnTo>
                <a:lnTo>
                  <a:pt x="0" y="0"/>
                </a:lnTo>
                <a:close/>
              </a:path>
            </a:pathLst>
          </a:custGeom>
          <a:blipFill>
            <a:blip r:embed="rId2"/>
            <a:stretch>
              <a:fillRect/>
            </a:stretch>
          </a:blipFill>
        </p:spPr>
      </p:sp>
      <p:sp>
        <p:nvSpPr>
          <p:cNvPr id="4" name="Freeform 4"/>
          <p:cNvSpPr/>
          <p:nvPr/>
        </p:nvSpPr>
        <p:spPr>
          <a:xfrm>
            <a:off x="14984048" y="4035829"/>
            <a:ext cx="2215342" cy="2215342"/>
          </a:xfrm>
          <a:custGeom>
            <a:avLst/>
            <a:gdLst/>
            <a:ahLst/>
            <a:cxnLst/>
            <a:rect l="l" t="t" r="r" b="b"/>
            <a:pathLst>
              <a:path w="2215342" h="2215342">
                <a:moveTo>
                  <a:pt x="0" y="0"/>
                </a:moveTo>
                <a:lnTo>
                  <a:pt x="2215342" y="0"/>
                </a:lnTo>
                <a:lnTo>
                  <a:pt x="2215342" y="2215342"/>
                </a:lnTo>
                <a:lnTo>
                  <a:pt x="0" y="2215342"/>
                </a:lnTo>
                <a:lnTo>
                  <a:pt x="0" y="0"/>
                </a:lnTo>
                <a:close/>
              </a:path>
            </a:pathLst>
          </a:custGeom>
          <a:blipFill>
            <a:blip r:embed="rId3">
              <a:alphaModFix amt="86000"/>
            </a:blip>
            <a:stretch>
              <a:fillRect/>
            </a:stretch>
          </a:blipFill>
        </p:spPr>
      </p:sp>
      <p:sp>
        <p:nvSpPr>
          <p:cNvPr id="5" name="Freeform 5"/>
          <p:cNvSpPr/>
          <p:nvPr/>
        </p:nvSpPr>
        <p:spPr>
          <a:xfrm>
            <a:off x="2080378" y="4636525"/>
            <a:ext cx="13167366" cy="4268162"/>
          </a:xfrm>
          <a:custGeom>
            <a:avLst/>
            <a:gdLst/>
            <a:ahLst/>
            <a:cxnLst/>
            <a:rect l="l" t="t" r="r" b="b"/>
            <a:pathLst>
              <a:path w="13167366" h="4268162">
                <a:moveTo>
                  <a:pt x="0" y="0"/>
                </a:moveTo>
                <a:lnTo>
                  <a:pt x="13167366" y="0"/>
                </a:lnTo>
                <a:lnTo>
                  <a:pt x="13167366" y="4268162"/>
                </a:lnTo>
                <a:lnTo>
                  <a:pt x="0" y="4268162"/>
                </a:lnTo>
                <a:lnTo>
                  <a:pt x="0" y="0"/>
                </a:lnTo>
                <a:close/>
              </a:path>
            </a:pathLst>
          </a:custGeom>
          <a:blipFill>
            <a:blip r:embed="rId4"/>
            <a:stretch>
              <a:fillRect/>
            </a:stretch>
          </a:blipFill>
        </p:spPr>
      </p:sp>
      <p:sp>
        <p:nvSpPr>
          <p:cNvPr id="6" name="TextBox 6"/>
          <p:cNvSpPr txBox="1"/>
          <p:nvPr/>
        </p:nvSpPr>
        <p:spPr>
          <a:xfrm>
            <a:off x="572783" y="1433255"/>
            <a:ext cx="13714603" cy="2743200"/>
          </a:xfrm>
          <a:prstGeom prst="rect">
            <a:avLst/>
          </a:prstGeom>
        </p:spPr>
        <p:txBody>
          <a:bodyPr lIns="0" tIns="0" rIns="0" bIns="0" rtlCol="0" anchor="t">
            <a:spAutoFit/>
          </a:bodyPr>
          <a:lstStyle/>
          <a:p>
            <a:pPr marL="0" lvl="0" indent="0">
              <a:lnSpc>
                <a:spcPts val="10800"/>
              </a:lnSpc>
              <a:spcBef>
                <a:spcPct val="0"/>
              </a:spcBef>
            </a:pPr>
            <a:r>
              <a:rPr lang="en-US" sz="9000">
                <a:solidFill>
                  <a:srgbClr val="2C2C2C"/>
                </a:solidFill>
                <a:latin typeface="Saira Medium" panose="00000600000000000000"/>
              </a:rPr>
              <a:t>Tìm giá trị thiếu( missing values)</a:t>
            </a:r>
            <a:endParaRPr lang="en-US" sz="9000">
              <a:solidFill>
                <a:srgbClr val="2C2C2C"/>
              </a:solidFill>
              <a:latin typeface="Saira Medium" panose="0000060000000000000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97525" cy="10287000"/>
          </a:xfrm>
          <a:custGeom>
            <a:avLst/>
            <a:gdLst/>
            <a:ahLst/>
            <a:cxnLst/>
            <a:rect l="l" t="t" r="r" b="b"/>
            <a:pathLst>
              <a:path w="18297525" h="10287000">
                <a:moveTo>
                  <a:pt x="0" y="0"/>
                </a:moveTo>
                <a:lnTo>
                  <a:pt x="18297525" y="0"/>
                </a:lnTo>
                <a:lnTo>
                  <a:pt x="18297525" y="10287000"/>
                </a:lnTo>
                <a:lnTo>
                  <a:pt x="0" y="10287000"/>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3" name="TextBox 3"/>
          <p:cNvSpPr txBox="1"/>
          <p:nvPr/>
        </p:nvSpPr>
        <p:spPr>
          <a:xfrm>
            <a:off x="1028700" y="2489609"/>
            <a:ext cx="16545267" cy="5248275"/>
          </a:xfrm>
          <a:prstGeom prst="rect">
            <a:avLst/>
          </a:prstGeom>
        </p:spPr>
        <p:txBody>
          <a:bodyPr lIns="0" tIns="0" rIns="0" bIns="0" rtlCol="0" anchor="t">
            <a:spAutoFit/>
          </a:bodyPr>
          <a:lstStyle/>
          <a:p>
            <a:pPr>
              <a:lnSpc>
                <a:spcPts val="4800"/>
              </a:lnSpc>
            </a:pPr>
            <a:r>
              <a:rPr lang="en-US" sz="4000">
                <a:solidFill>
                  <a:srgbClr val="2C2C2C"/>
                </a:solidFill>
                <a:latin typeface="Saira Medium Bold" panose="00000700000000000000"/>
              </a:rPr>
              <a:t>1.Supervised Learning (Học có giám sát)</a:t>
            </a:r>
            <a:endParaRPr lang="en-US" sz="4000">
              <a:solidFill>
                <a:srgbClr val="2C2C2C"/>
              </a:solidFill>
              <a:latin typeface="Saira Medium Bold" panose="00000700000000000000"/>
            </a:endParaRPr>
          </a:p>
          <a:p>
            <a:pPr marL="863600" lvl="1" indent="-431800">
              <a:lnSpc>
                <a:spcPts val="4800"/>
              </a:lnSpc>
              <a:buFont typeface="Arial" panose="020B0604020202020204"/>
              <a:buChar char="•"/>
            </a:pPr>
            <a:r>
              <a:rPr lang="en-US" sz="4000">
                <a:solidFill>
                  <a:srgbClr val="2C2C2C"/>
                </a:solidFill>
                <a:latin typeface="Saira Medium" panose="00000600000000000000"/>
              </a:rPr>
              <a:t>Supervised learning là thuật toán huấn luyện 1 mô hình dự đoán đầu ra (outcome) của một dữ liệu mới (new input) dựa trên các cặp (</a:t>
            </a:r>
            <a:r>
              <a:rPr lang="en-US" sz="4000">
                <a:solidFill>
                  <a:srgbClr val="2C2C2C"/>
                </a:solidFill>
                <a:latin typeface="Saira Medium Italics"/>
              </a:rPr>
              <a:t>input, outcome</a:t>
            </a:r>
            <a:r>
              <a:rPr lang="en-US" sz="4000">
                <a:solidFill>
                  <a:srgbClr val="2C2C2C"/>
                </a:solidFill>
                <a:latin typeface="Saira Medium" panose="00000600000000000000"/>
              </a:rPr>
              <a:t>) đã biết từ trước. Cặp dữ liệu này còn được gọi là (</a:t>
            </a:r>
            <a:r>
              <a:rPr lang="en-US" sz="4000">
                <a:solidFill>
                  <a:srgbClr val="2C2C2C"/>
                </a:solidFill>
                <a:latin typeface="Saira Medium Italics"/>
              </a:rPr>
              <a:t>data, label</a:t>
            </a:r>
            <a:r>
              <a:rPr lang="en-US" sz="4000">
                <a:solidFill>
                  <a:srgbClr val="2C2C2C"/>
                </a:solidFill>
                <a:latin typeface="Saira Medium" panose="00000600000000000000"/>
              </a:rPr>
              <a:t>), tức (</a:t>
            </a:r>
            <a:r>
              <a:rPr lang="en-US" sz="4000">
                <a:solidFill>
                  <a:srgbClr val="2C2C2C"/>
                </a:solidFill>
                <a:latin typeface="Saira Medium Italics"/>
              </a:rPr>
              <a:t>dữ liệu, nhãn</a:t>
            </a:r>
            <a:r>
              <a:rPr lang="en-US" sz="4000">
                <a:solidFill>
                  <a:srgbClr val="2C2C2C"/>
                </a:solidFill>
                <a:latin typeface="Saira Medium" panose="00000600000000000000"/>
              </a:rPr>
              <a:t>).</a:t>
            </a:r>
            <a:endParaRPr lang="en-US" sz="4000">
              <a:solidFill>
                <a:srgbClr val="2C2C2C"/>
              </a:solidFill>
              <a:latin typeface="Saira Medium" panose="00000600000000000000"/>
            </a:endParaRPr>
          </a:p>
          <a:p>
            <a:pPr marL="863600" lvl="1" indent="-431800">
              <a:lnSpc>
                <a:spcPts val="4800"/>
              </a:lnSpc>
              <a:buFont typeface="Arial" panose="020B0604020202020204"/>
              <a:buChar char="•"/>
            </a:pPr>
            <a:r>
              <a:rPr lang="en-US" sz="4000">
                <a:solidFill>
                  <a:srgbClr val="2C2C2C"/>
                </a:solidFill>
                <a:latin typeface="Saira Medium" panose="00000600000000000000"/>
              </a:rPr>
              <a:t>Supervised learning là nhóm phổ biến nhất trong các thuật toán Machine Learning.</a:t>
            </a:r>
            <a:endParaRPr lang="en-US" sz="4000">
              <a:solidFill>
                <a:srgbClr val="2C2C2C"/>
              </a:solidFill>
              <a:latin typeface="Saira Medium" panose="00000600000000000000"/>
            </a:endParaRPr>
          </a:p>
          <a:p>
            <a:pPr>
              <a:lnSpc>
                <a:spcPts val="8400"/>
              </a:lnSpc>
            </a:p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9879266">
            <a:off x="4753514" y="-4726253"/>
            <a:ext cx="16715884" cy="12248184"/>
          </a:xfrm>
          <a:custGeom>
            <a:avLst/>
            <a:gdLst/>
            <a:ahLst/>
            <a:cxnLst/>
            <a:rect l="l" t="t" r="r" b="b"/>
            <a:pathLst>
              <a:path w="16715884" h="12248184">
                <a:moveTo>
                  <a:pt x="0" y="0"/>
                </a:moveTo>
                <a:lnTo>
                  <a:pt x="16715884" y="0"/>
                </a:lnTo>
                <a:lnTo>
                  <a:pt x="16715884" y="12248184"/>
                </a:lnTo>
                <a:lnTo>
                  <a:pt x="0" y="12248184"/>
                </a:lnTo>
                <a:lnTo>
                  <a:pt x="0" y="0"/>
                </a:lnTo>
                <a:close/>
              </a:path>
            </a:pathLst>
          </a:custGeom>
          <a:blipFill>
            <a:blip r:embed="rId1"/>
            <a:stretch>
              <a:fillRect/>
            </a:stretch>
          </a:blipFill>
        </p:spPr>
      </p:sp>
      <p:sp>
        <p:nvSpPr>
          <p:cNvPr id="3" name="Freeform 3"/>
          <p:cNvSpPr/>
          <p:nvPr/>
        </p:nvSpPr>
        <p:spPr>
          <a:xfrm>
            <a:off x="14709110" y="1871405"/>
            <a:ext cx="1077268" cy="475344"/>
          </a:xfrm>
          <a:custGeom>
            <a:avLst/>
            <a:gdLst/>
            <a:ahLst/>
            <a:cxnLst/>
            <a:rect l="l" t="t" r="r" b="b"/>
            <a:pathLst>
              <a:path w="1077268" h="475344">
                <a:moveTo>
                  <a:pt x="0" y="0"/>
                </a:moveTo>
                <a:lnTo>
                  <a:pt x="1077268" y="0"/>
                </a:lnTo>
                <a:lnTo>
                  <a:pt x="1077268" y="475344"/>
                </a:lnTo>
                <a:lnTo>
                  <a:pt x="0" y="475344"/>
                </a:lnTo>
                <a:lnTo>
                  <a:pt x="0" y="0"/>
                </a:lnTo>
                <a:close/>
              </a:path>
            </a:pathLst>
          </a:custGeom>
          <a:blipFill>
            <a:blip r:embed="rId2"/>
            <a:stretch>
              <a:fillRect/>
            </a:stretch>
          </a:blipFill>
        </p:spPr>
      </p:sp>
      <p:sp>
        <p:nvSpPr>
          <p:cNvPr id="4" name="Freeform 4"/>
          <p:cNvSpPr/>
          <p:nvPr/>
        </p:nvSpPr>
        <p:spPr>
          <a:xfrm>
            <a:off x="14984048" y="4035829"/>
            <a:ext cx="2215342" cy="2215342"/>
          </a:xfrm>
          <a:custGeom>
            <a:avLst/>
            <a:gdLst/>
            <a:ahLst/>
            <a:cxnLst/>
            <a:rect l="l" t="t" r="r" b="b"/>
            <a:pathLst>
              <a:path w="2215342" h="2215342">
                <a:moveTo>
                  <a:pt x="0" y="0"/>
                </a:moveTo>
                <a:lnTo>
                  <a:pt x="2215342" y="0"/>
                </a:lnTo>
                <a:lnTo>
                  <a:pt x="2215342" y="2215342"/>
                </a:lnTo>
                <a:lnTo>
                  <a:pt x="0" y="2215342"/>
                </a:lnTo>
                <a:lnTo>
                  <a:pt x="0" y="0"/>
                </a:lnTo>
                <a:close/>
              </a:path>
            </a:pathLst>
          </a:custGeom>
          <a:blipFill>
            <a:blip r:embed="rId3">
              <a:alphaModFix amt="86000"/>
            </a:blip>
            <a:stretch>
              <a:fillRect/>
            </a:stretch>
          </a:blipFill>
        </p:spPr>
      </p:sp>
      <p:sp>
        <p:nvSpPr>
          <p:cNvPr id="5" name="Freeform 5"/>
          <p:cNvSpPr/>
          <p:nvPr/>
        </p:nvSpPr>
        <p:spPr>
          <a:xfrm>
            <a:off x="1706154" y="5143500"/>
            <a:ext cx="14385565" cy="3591141"/>
          </a:xfrm>
          <a:custGeom>
            <a:avLst/>
            <a:gdLst/>
            <a:ahLst/>
            <a:cxnLst/>
            <a:rect l="l" t="t" r="r" b="b"/>
            <a:pathLst>
              <a:path w="14385565" h="3591141">
                <a:moveTo>
                  <a:pt x="0" y="0"/>
                </a:moveTo>
                <a:lnTo>
                  <a:pt x="14385565" y="0"/>
                </a:lnTo>
                <a:lnTo>
                  <a:pt x="14385565" y="3591141"/>
                </a:lnTo>
                <a:lnTo>
                  <a:pt x="0" y="3591141"/>
                </a:lnTo>
                <a:lnTo>
                  <a:pt x="0" y="0"/>
                </a:lnTo>
                <a:close/>
              </a:path>
            </a:pathLst>
          </a:custGeom>
          <a:blipFill>
            <a:blip r:embed="rId4"/>
            <a:stretch>
              <a:fillRect/>
            </a:stretch>
          </a:blipFill>
        </p:spPr>
      </p:sp>
      <p:sp>
        <p:nvSpPr>
          <p:cNvPr id="6" name="TextBox 6"/>
          <p:cNvSpPr txBox="1"/>
          <p:nvPr/>
        </p:nvSpPr>
        <p:spPr>
          <a:xfrm>
            <a:off x="572783" y="1433255"/>
            <a:ext cx="13714603" cy="2743200"/>
          </a:xfrm>
          <a:prstGeom prst="rect">
            <a:avLst/>
          </a:prstGeom>
        </p:spPr>
        <p:txBody>
          <a:bodyPr lIns="0" tIns="0" rIns="0" bIns="0" rtlCol="0" anchor="t">
            <a:spAutoFit/>
          </a:bodyPr>
          <a:lstStyle/>
          <a:p>
            <a:pPr marL="0" lvl="0" indent="0">
              <a:lnSpc>
                <a:spcPts val="10800"/>
              </a:lnSpc>
              <a:spcBef>
                <a:spcPct val="0"/>
              </a:spcBef>
            </a:pPr>
            <a:r>
              <a:rPr lang="en-US" sz="9000">
                <a:solidFill>
                  <a:srgbClr val="2C2C2C"/>
                </a:solidFill>
                <a:latin typeface="Saira Medium" panose="00000600000000000000"/>
              </a:rPr>
              <a:t>Ghép nối (merge) DataFrame:</a:t>
            </a:r>
            <a:endParaRPr lang="en-US" sz="9000">
              <a:solidFill>
                <a:srgbClr val="2C2C2C"/>
              </a:solidFill>
              <a:latin typeface="Saira Medium" panose="00000600000000000000"/>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2722445"/>
          </a:xfrm>
          <a:custGeom>
            <a:avLst/>
            <a:gdLst/>
            <a:ahLst/>
            <a:cxnLst/>
            <a:rect l="l" t="t" r="r" b="b"/>
            <a:pathLst>
              <a:path w="18288000" h="2722445">
                <a:moveTo>
                  <a:pt x="0" y="0"/>
                </a:moveTo>
                <a:lnTo>
                  <a:pt x="18288000" y="0"/>
                </a:lnTo>
                <a:lnTo>
                  <a:pt x="18288000" y="2722445"/>
                </a:lnTo>
                <a:lnTo>
                  <a:pt x="0" y="2722445"/>
                </a:lnTo>
                <a:lnTo>
                  <a:pt x="0" y="0"/>
                </a:lnTo>
                <a:close/>
              </a:path>
            </a:pathLst>
          </a:custGeom>
          <a:blipFill>
            <a:blip r:embed="rId1"/>
            <a:stretch>
              <a:fillRect b="-278208"/>
            </a:stretch>
          </a:blipFill>
        </p:spPr>
      </p:sp>
      <p:sp>
        <p:nvSpPr>
          <p:cNvPr id="3" name="AutoShape 3"/>
          <p:cNvSpPr/>
          <p:nvPr/>
        </p:nvSpPr>
        <p:spPr>
          <a:xfrm>
            <a:off x="1028700" y="8776267"/>
            <a:ext cx="7428107" cy="0"/>
          </a:xfrm>
          <a:prstGeom prst="line">
            <a:avLst/>
          </a:prstGeom>
          <a:ln w="9525" cap="flat">
            <a:solidFill>
              <a:srgbClr val="2C2C2C"/>
            </a:solidFill>
            <a:prstDash val="solid"/>
            <a:headEnd type="none" w="sm" len="sm"/>
            <a:tailEnd type="none" w="sm" len="sm"/>
          </a:ln>
        </p:spPr>
      </p:sp>
      <p:sp>
        <p:nvSpPr>
          <p:cNvPr id="4" name="Freeform 4"/>
          <p:cNvSpPr/>
          <p:nvPr/>
        </p:nvSpPr>
        <p:spPr>
          <a:xfrm>
            <a:off x="9266343" y="1217213"/>
            <a:ext cx="1077268" cy="475344"/>
          </a:xfrm>
          <a:custGeom>
            <a:avLst/>
            <a:gdLst/>
            <a:ahLst/>
            <a:cxnLst/>
            <a:rect l="l" t="t" r="r" b="b"/>
            <a:pathLst>
              <a:path w="1077268" h="475344">
                <a:moveTo>
                  <a:pt x="0" y="0"/>
                </a:moveTo>
                <a:lnTo>
                  <a:pt x="1077268" y="0"/>
                </a:lnTo>
                <a:lnTo>
                  <a:pt x="1077268" y="475344"/>
                </a:lnTo>
                <a:lnTo>
                  <a:pt x="0" y="475344"/>
                </a:lnTo>
                <a:lnTo>
                  <a:pt x="0" y="0"/>
                </a:lnTo>
                <a:close/>
              </a:path>
            </a:pathLst>
          </a:custGeom>
          <a:blipFill>
            <a:blip r:embed="rId2"/>
            <a:stretch>
              <a:fillRect/>
            </a:stretch>
          </a:blipFill>
        </p:spPr>
      </p:sp>
      <p:sp>
        <p:nvSpPr>
          <p:cNvPr id="5" name="Freeform 5"/>
          <p:cNvSpPr/>
          <p:nvPr/>
        </p:nvSpPr>
        <p:spPr>
          <a:xfrm>
            <a:off x="8456807" y="3671738"/>
            <a:ext cx="9144000" cy="4263009"/>
          </a:xfrm>
          <a:custGeom>
            <a:avLst/>
            <a:gdLst/>
            <a:ahLst/>
            <a:cxnLst/>
            <a:rect l="l" t="t" r="r" b="b"/>
            <a:pathLst>
              <a:path w="9144000" h="4263009">
                <a:moveTo>
                  <a:pt x="0" y="0"/>
                </a:moveTo>
                <a:lnTo>
                  <a:pt x="9144000" y="0"/>
                </a:lnTo>
                <a:lnTo>
                  <a:pt x="9144000" y="4263009"/>
                </a:lnTo>
                <a:lnTo>
                  <a:pt x="0" y="4263009"/>
                </a:lnTo>
                <a:lnTo>
                  <a:pt x="0" y="0"/>
                </a:lnTo>
                <a:close/>
              </a:path>
            </a:pathLst>
          </a:custGeom>
          <a:blipFill>
            <a:blip r:embed="rId3"/>
            <a:stretch>
              <a:fillRect t="-16738"/>
            </a:stretch>
          </a:blipFill>
        </p:spPr>
      </p:sp>
      <p:sp>
        <p:nvSpPr>
          <p:cNvPr id="6" name="TextBox 6"/>
          <p:cNvSpPr txBox="1"/>
          <p:nvPr/>
        </p:nvSpPr>
        <p:spPr>
          <a:xfrm>
            <a:off x="1028700" y="1111032"/>
            <a:ext cx="7783026" cy="752475"/>
          </a:xfrm>
          <a:prstGeom prst="rect">
            <a:avLst/>
          </a:prstGeom>
        </p:spPr>
        <p:txBody>
          <a:bodyPr lIns="0" tIns="0" rIns="0" bIns="0" rtlCol="0" anchor="t">
            <a:spAutoFit/>
          </a:bodyPr>
          <a:lstStyle/>
          <a:p>
            <a:pPr>
              <a:lnSpc>
                <a:spcPts val="6000"/>
              </a:lnSpc>
              <a:spcBef>
                <a:spcPct val="0"/>
              </a:spcBef>
            </a:pPr>
            <a:r>
              <a:rPr lang="en-US" sz="5000">
                <a:solidFill>
                  <a:srgbClr val="2C2C2C"/>
                </a:solidFill>
                <a:latin typeface="Saira Medium" panose="00000600000000000000"/>
              </a:rPr>
              <a:t>2. NumPY</a:t>
            </a:r>
            <a:endParaRPr lang="en-US" sz="5000">
              <a:solidFill>
                <a:srgbClr val="2C2C2C"/>
              </a:solidFill>
              <a:latin typeface="Saira Medium" panose="00000600000000000000"/>
            </a:endParaRPr>
          </a:p>
        </p:txBody>
      </p:sp>
      <p:sp>
        <p:nvSpPr>
          <p:cNvPr id="7" name="TextBox 7"/>
          <p:cNvSpPr txBox="1"/>
          <p:nvPr/>
        </p:nvSpPr>
        <p:spPr>
          <a:xfrm>
            <a:off x="728817" y="4236195"/>
            <a:ext cx="7428100" cy="3453130"/>
          </a:xfrm>
          <a:prstGeom prst="rect">
            <a:avLst/>
          </a:prstGeom>
        </p:spPr>
        <p:txBody>
          <a:bodyPr lIns="0" tIns="0" rIns="0" bIns="0" rtlCol="0" anchor="t">
            <a:spAutoFit/>
          </a:bodyPr>
          <a:lstStyle/>
          <a:p>
            <a:pPr marL="604520" lvl="1" indent="-302260">
              <a:lnSpc>
                <a:spcPts val="3920"/>
              </a:lnSpc>
              <a:buFont typeface="Arial" panose="020B0604020202020204"/>
              <a:buChar char="•"/>
            </a:pPr>
            <a:r>
              <a:rPr lang="en-US" sz="2800">
                <a:solidFill>
                  <a:srgbClr val="2C2C2C"/>
                </a:solidFill>
                <a:latin typeface="Cabin Regular" panose="00000500000000000000"/>
              </a:rPr>
              <a:t>Numpy (Numeric Python): là một thư viện toán học phổ biến và mạnh mẽ của Python. Cho phép làm việc hiệu quả với ma trận và mảng, đặc biệt là dữ liệu ma trận và mảng lớn với tốc độ xử lý nhanh hơn nhiều lần khi chỉ sử dụng “core Python” đơn thuần.</a:t>
            </a:r>
            <a:endParaRPr lang="en-US" sz="2800">
              <a:solidFill>
                <a:srgbClr val="2C2C2C"/>
              </a:solidFill>
              <a:latin typeface="Cabin Regular" panose="00000500000000000000"/>
            </a:endParaRPr>
          </a:p>
          <a:p>
            <a:pPr>
              <a:lnSpc>
                <a:spcPts val="3920"/>
              </a:lnSpc>
            </a:p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9879266">
            <a:off x="4753514" y="-4726253"/>
            <a:ext cx="16715884" cy="12248184"/>
          </a:xfrm>
          <a:custGeom>
            <a:avLst/>
            <a:gdLst/>
            <a:ahLst/>
            <a:cxnLst/>
            <a:rect l="l" t="t" r="r" b="b"/>
            <a:pathLst>
              <a:path w="16715884" h="12248184">
                <a:moveTo>
                  <a:pt x="0" y="0"/>
                </a:moveTo>
                <a:lnTo>
                  <a:pt x="16715884" y="0"/>
                </a:lnTo>
                <a:lnTo>
                  <a:pt x="16715884" y="12248184"/>
                </a:lnTo>
                <a:lnTo>
                  <a:pt x="0" y="12248184"/>
                </a:lnTo>
                <a:lnTo>
                  <a:pt x="0" y="0"/>
                </a:lnTo>
                <a:close/>
              </a:path>
            </a:pathLst>
          </a:custGeom>
          <a:blipFill>
            <a:blip r:embed="rId1"/>
            <a:stretch>
              <a:fillRect/>
            </a:stretch>
          </a:blipFill>
        </p:spPr>
      </p:sp>
      <p:sp>
        <p:nvSpPr>
          <p:cNvPr id="3" name="Freeform 3"/>
          <p:cNvSpPr/>
          <p:nvPr/>
        </p:nvSpPr>
        <p:spPr>
          <a:xfrm>
            <a:off x="14709110" y="1871405"/>
            <a:ext cx="1077268" cy="475344"/>
          </a:xfrm>
          <a:custGeom>
            <a:avLst/>
            <a:gdLst/>
            <a:ahLst/>
            <a:cxnLst/>
            <a:rect l="l" t="t" r="r" b="b"/>
            <a:pathLst>
              <a:path w="1077268" h="475344">
                <a:moveTo>
                  <a:pt x="0" y="0"/>
                </a:moveTo>
                <a:lnTo>
                  <a:pt x="1077268" y="0"/>
                </a:lnTo>
                <a:lnTo>
                  <a:pt x="1077268" y="475344"/>
                </a:lnTo>
                <a:lnTo>
                  <a:pt x="0" y="475344"/>
                </a:lnTo>
                <a:lnTo>
                  <a:pt x="0" y="0"/>
                </a:lnTo>
                <a:close/>
              </a:path>
            </a:pathLst>
          </a:custGeom>
          <a:blipFill>
            <a:blip r:embed="rId2"/>
            <a:stretch>
              <a:fillRect/>
            </a:stretch>
          </a:blipFill>
        </p:spPr>
      </p:sp>
      <p:sp>
        <p:nvSpPr>
          <p:cNvPr id="4" name="Freeform 4"/>
          <p:cNvSpPr/>
          <p:nvPr/>
        </p:nvSpPr>
        <p:spPr>
          <a:xfrm>
            <a:off x="14984048" y="4035829"/>
            <a:ext cx="2215342" cy="2215342"/>
          </a:xfrm>
          <a:custGeom>
            <a:avLst/>
            <a:gdLst/>
            <a:ahLst/>
            <a:cxnLst/>
            <a:rect l="l" t="t" r="r" b="b"/>
            <a:pathLst>
              <a:path w="2215342" h="2215342">
                <a:moveTo>
                  <a:pt x="0" y="0"/>
                </a:moveTo>
                <a:lnTo>
                  <a:pt x="2215342" y="0"/>
                </a:lnTo>
                <a:lnTo>
                  <a:pt x="2215342" y="2215342"/>
                </a:lnTo>
                <a:lnTo>
                  <a:pt x="0" y="2215342"/>
                </a:lnTo>
                <a:lnTo>
                  <a:pt x="0" y="0"/>
                </a:lnTo>
                <a:close/>
              </a:path>
            </a:pathLst>
          </a:custGeom>
          <a:blipFill>
            <a:blip r:embed="rId3">
              <a:alphaModFix amt="86000"/>
            </a:blip>
            <a:stretch>
              <a:fillRect/>
            </a:stretch>
          </a:blipFill>
        </p:spPr>
      </p:sp>
      <p:sp>
        <p:nvSpPr>
          <p:cNvPr id="5" name="Freeform 5"/>
          <p:cNvSpPr/>
          <p:nvPr/>
        </p:nvSpPr>
        <p:spPr>
          <a:xfrm>
            <a:off x="1475063" y="5103079"/>
            <a:ext cx="14311315" cy="3973494"/>
          </a:xfrm>
          <a:custGeom>
            <a:avLst/>
            <a:gdLst/>
            <a:ahLst/>
            <a:cxnLst/>
            <a:rect l="l" t="t" r="r" b="b"/>
            <a:pathLst>
              <a:path w="14311315" h="3973494">
                <a:moveTo>
                  <a:pt x="0" y="0"/>
                </a:moveTo>
                <a:lnTo>
                  <a:pt x="14311315" y="0"/>
                </a:lnTo>
                <a:lnTo>
                  <a:pt x="14311315" y="3973494"/>
                </a:lnTo>
                <a:lnTo>
                  <a:pt x="0" y="3973494"/>
                </a:lnTo>
                <a:lnTo>
                  <a:pt x="0" y="0"/>
                </a:lnTo>
                <a:close/>
              </a:path>
            </a:pathLst>
          </a:custGeom>
          <a:blipFill>
            <a:blip r:embed="rId4"/>
            <a:stretch>
              <a:fillRect/>
            </a:stretch>
          </a:blipFill>
        </p:spPr>
      </p:sp>
      <p:sp>
        <p:nvSpPr>
          <p:cNvPr id="6" name="TextBox 6"/>
          <p:cNvSpPr txBox="1"/>
          <p:nvPr/>
        </p:nvSpPr>
        <p:spPr>
          <a:xfrm>
            <a:off x="572783" y="1433255"/>
            <a:ext cx="13714603" cy="2743200"/>
          </a:xfrm>
          <a:prstGeom prst="rect">
            <a:avLst/>
          </a:prstGeom>
        </p:spPr>
        <p:txBody>
          <a:bodyPr lIns="0" tIns="0" rIns="0" bIns="0" rtlCol="0" anchor="t">
            <a:spAutoFit/>
          </a:bodyPr>
          <a:lstStyle/>
          <a:p>
            <a:pPr>
              <a:lnSpc>
                <a:spcPts val="10800"/>
              </a:lnSpc>
            </a:pPr>
            <a:r>
              <a:rPr lang="en-US" sz="9000">
                <a:solidFill>
                  <a:srgbClr val="2C2C2C"/>
                </a:solidFill>
                <a:latin typeface="Saira Medium" panose="00000600000000000000"/>
              </a:rPr>
              <a:t>Cài đặt thư viện Numpy</a:t>
            </a:r>
            <a:endParaRPr lang="en-US" sz="9000">
              <a:solidFill>
                <a:srgbClr val="2C2C2C"/>
              </a:solidFill>
              <a:latin typeface="Saira Medium" panose="00000600000000000000"/>
            </a:endParaRPr>
          </a:p>
          <a:p>
            <a:pPr marL="0" lvl="0" indent="0">
              <a:lnSpc>
                <a:spcPts val="10800"/>
              </a:lnSpc>
              <a:spcBef>
                <a:spcPct val="0"/>
              </a:spcBef>
            </a:pPr>
          </a:p>
        </p:txBody>
      </p:sp>
      <p:sp>
        <p:nvSpPr>
          <p:cNvPr id="7" name="TextBox 7"/>
          <p:cNvSpPr txBox="1"/>
          <p:nvPr/>
        </p:nvSpPr>
        <p:spPr>
          <a:xfrm>
            <a:off x="431303" y="3686579"/>
            <a:ext cx="15355134" cy="727075"/>
          </a:xfrm>
          <a:prstGeom prst="rect">
            <a:avLst/>
          </a:prstGeom>
        </p:spPr>
        <p:txBody>
          <a:bodyPr lIns="0" tIns="0" rIns="0" bIns="0" rtlCol="0" anchor="t">
            <a:spAutoFit/>
          </a:bodyPr>
          <a:lstStyle/>
          <a:p>
            <a:pPr algn="ctr">
              <a:lnSpc>
                <a:spcPts val="5600"/>
              </a:lnSpc>
              <a:spcBef>
                <a:spcPct val="0"/>
              </a:spcBef>
            </a:pPr>
            <a:r>
              <a:rPr lang="en-US" sz="5000">
                <a:solidFill>
                  <a:srgbClr val="2C2C2C"/>
                </a:solidFill>
                <a:latin typeface="Saira Medium" panose="00000600000000000000"/>
              </a:rPr>
              <a:t>- Mở Command Prompt và gõ lệnh: </a:t>
            </a:r>
            <a:r>
              <a:rPr lang="en-US" sz="5000">
                <a:solidFill>
                  <a:srgbClr val="6EC8BD"/>
                </a:solidFill>
                <a:latin typeface="Saira Medium" panose="00000600000000000000"/>
              </a:rPr>
              <a:t>pip install numpy</a:t>
            </a:r>
            <a:endParaRPr lang="en-US" sz="5000">
              <a:solidFill>
                <a:srgbClr val="6EC8BD"/>
              </a:solidFill>
              <a:latin typeface="Saira Medium" panose="00000600000000000000"/>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9879266">
            <a:off x="4753514" y="-4726253"/>
            <a:ext cx="16715884" cy="12248184"/>
          </a:xfrm>
          <a:custGeom>
            <a:avLst/>
            <a:gdLst/>
            <a:ahLst/>
            <a:cxnLst/>
            <a:rect l="l" t="t" r="r" b="b"/>
            <a:pathLst>
              <a:path w="16715884" h="12248184">
                <a:moveTo>
                  <a:pt x="0" y="0"/>
                </a:moveTo>
                <a:lnTo>
                  <a:pt x="16715884" y="0"/>
                </a:lnTo>
                <a:lnTo>
                  <a:pt x="16715884" y="12248184"/>
                </a:lnTo>
                <a:lnTo>
                  <a:pt x="0" y="12248184"/>
                </a:lnTo>
                <a:lnTo>
                  <a:pt x="0" y="0"/>
                </a:lnTo>
                <a:close/>
              </a:path>
            </a:pathLst>
          </a:custGeom>
          <a:blipFill>
            <a:blip r:embed="rId1"/>
            <a:stretch>
              <a:fillRect/>
            </a:stretch>
          </a:blipFill>
        </p:spPr>
      </p:sp>
      <p:sp>
        <p:nvSpPr>
          <p:cNvPr id="3" name="Freeform 3"/>
          <p:cNvSpPr/>
          <p:nvPr/>
        </p:nvSpPr>
        <p:spPr>
          <a:xfrm>
            <a:off x="14709110" y="1871405"/>
            <a:ext cx="1077268" cy="475344"/>
          </a:xfrm>
          <a:custGeom>
            <a:avLst/>
            <a:gdLst/>
            <a:ahLst/>
            <a:cxnLst/>
            <a:rect l="l" t="t" r="r" b="b"/>
            <a:pathLst>
              <a:path w="1077268" h="475344">
                <a:moveTo>
                  <a:pt x="0" y="0"/>
                </a:moveTo>
                <a:lnTo>
                  <a:pt x="1077268" y="0"/>
                </a:lnTo>
                <a:lnTo>
                  <a:pt x="1077268" y="475344"/>
                </a:lnTo>
                <a:lnTo>
                  <a:pt x="0" y="475344"/>
                </a:lnTo>
                <a:lnTo>
                  <a:pt x="0" y="0"/>
                </a:lnTo>
                <a:close/>
              </a:path>
            </a:pathLst>
          </a:custGeom>
          <a:blipFill>
            <a:blip r:embed="rId2"/>
            <a:stretch>
              <a:fillRect/>
            </a:stretch>
          </a:blipFill>
        </p:spPr>
      </p:sp>
      <p:sp>
        <p:nvSpPr>
          <p:cNvPr id="4" name="Freeform 4"/>
          <p:cNvSpPr/>
          <p:nvPr/>
        </p:nvSpPr>
        <p:spPr>
          <a:xfrm>
            <a:off x="14984048" y="4035829"/>
            <a:ext cx="2215342" cy="2215342"/>
          </a:xfrm>
          <a:custGeom>
            <a:avLst/>
            <a:gdLst/>
            <a:ahLst/>
            <a:cxnLst/>
            <a:rect l="l" t="t" r="r" b="b"/>
            <a:pathLst>
              <a:path w="2215342" h="2215342">
                <a:moveTo>
                  <a:pt x="0" y="0"/>
                </a:moveTo>
                <a:lnTo>
                  <a:pt x="2215342" y="0"/>
                </a:lnTo>
                <a:lnTo>
                  <a:pt x="2215342" y="2215342"/>
                </a:lnTo>
                <a:lnTo>
                  <a:pt x="0" y="2215342"/>
                </a:lnTo>
                <a:lnTo>
                  <a:pt x="0" y="0"/>
                </a:lnTo>
                <a:close/>
              </a:path>
            </a:pathLst>
          </a:custGeom>
          <a:blipFill>
            <a:blip r:embed="rId3">
              <a:alphaModFix amt="86000"/>
            </a:blip>
            <a:stretch>
              <a:fillRect/>
            </a:stretch>
          </a:blipFill>
        </p:spPr>
      </p:sp>
      <p:sp>
        <p:nvSpPr>
          <p:cNvPr id="5" name="TextBox 5"/>
          <p:cNvSpPr txBox="1"/>
          <p:nvPr/>
        </p:nvSpPr>
        <p:spPr>
          <a:xfrm>
            <a:off x="572783" y="1433255"/>
            <a:ext cx="13714603" cy="4114800"/>
          </a:xfrm>
          <a:prstGeom prst="rect">
            <a:avLst/>
          </a:prstGeom>
        </p:spPr>
        <p:txBody>
          <a:bodyPr lIns="0" tIns="0" rIns="0" bIns="0" rtlCol="0" anchor="t">
            <a:spAutoFit/>
          </a:bodyPr>
          <a:lstStyle/>
          <a:p>
            <a:pPr>
              <a:lnSpc>
                <a:spcPts val="10800"/>
              </a:lnSpc>
            </a:pPr>
            <a:r>
              <a:rPr lang="en-US" sz="9000">
                <a:solidFill>
                  <a:srgbClr val="2C2C2C"/>
                </a:solidFill>
                <a:latin typeface="Saira Medium Bold" panose="00000700000000000000"/>
              </a:rPr>
              <a:t>   Khai báo thư viện</a:t>
            </a:r>
            <a:endParaRPr lang="en-US" sz="9000">
              <a:solidFill>
                <a:srgbClr val="2C2C2C"/>
              </a:solidFill>
              <a:latin typeface="Saira Medium Bold" panose="00000700000000000000"/>
            </a:endParaRPr>
          </a:p>
          <a:p>
            <a:pPr>
              <a:lnSpc>
                <a:spcPts val="10800"/>
              </a:lnSpc>
            </a:pPr>
          </a:p>
          <a:p>
            <a:pPr marL="0" lvl="0" indent="0">
              <a:lnSpc>
                <a:spcPts val="10800"/>
              </a:lnSpc>
              <a:spcBef>
                <a:spcPct val="0"/>
              </a:spcBef>
            </a:pPr>
          </a:p>
        </p:txBody>
      </p:sp>
      <p:sp>
        <p:nvSpPr>
          <p:cNvPr id="6" name="Freeform 6"/>
          <p:cNvSpPr/>
          <p:nvPr/>
        </p:nvSpPr>
        <p:spPr>
          <a:xfrm>
            <a:off x="1623397" y="5992923"/>
            <a:ext cx="13085713" cy="2024810"/>
          </a:xfrm>
          <a:custGeom>
            <a:avLst/>
            <a:gdLst/>
            <a:ahLst/>
            <a:cxnLst/>
            <a:rect l="l" t="t" r="r" b="b"/>
            <a:pathLst>
              <a:path w="13085713" h="2024810">
                <a:moveTo>
                  <a:pt x="0" y="0"/>
                </a:moveTo>
                <a:lnTo>
                  <a:pt x="13085713" y="0"/>
                </a:lnTo>
                <a:lnTo>
                  <a:pt x="13085713" y="2024810"/>
                </a:lnTo>
                <a:lnTo>
                  <a:pt x="0" y="2024810"/>
                </a:lnTo>
                <a:lnTo>
                  <a:pt x="0" y="0"/>
                </a:lnTo>
                <a:close/>
              </a:path>
            </a:pathLst>
          </a:custGeom>
          <a:blipFill>
            <a:blip r:embed="rId4"/>
            <a:stretch>
              <a:fillRect/>
            </a:stretch>
          </a:blipFill>
        </p:spPr>
      </p:sp>
      <p:sp>
        <p:nvSpPr>
          <p:cNvPr id="7" name="TextBox 7"/>
          <p:cNvSpPr txBox="1"/>
          <p:nvPr/>
        </p:nvSpPr>
        <p:spPr>
          <a:xfrm>
            <a:off x="1359010" y="3228975"/>
            <a:ext cx="16928990" cy="1914525"/>
          </a:xfrm>
          <a:prstGeom prst="rect">
            <a:avLst/>
          </a:prstGeom>
        </p:spPr>
        <p:txBody>
          <a:bodyPr lIns="0" tIns="0" rIns="0" bIns="0" rtlCol="0" anchor="t">
            <a:spAutoFit/>
          </a:bodyPr>
          <a:lstStyle/>
          <a:p>
            <a:pPr>
              <a:lnSpc>
                <a:spcPts val="5040"/>
              </a:lnSpc>
              <a:spcBef>
                <a:spcPct val="0"/>
              </a:spcBef>
            </a:pPr>
            <a:r>
              <a:rPr lang="en-US" sz="4200">
                <a:solidFill>
                  <a:srgbClr val="6EC8BD"/>
                </a:solidFill>
                <a:latin typeface="Saira Medium" panose="00000600000000000000"/>
              </a:rPr>
              <a:t>import numpy as np</a:t>
            </a:r>
            <a:endParaRPr lang="en-US" sz="4200">
              <a:solidFill>
                <a:srgbClr val="6EC8BD"/>
              </a:solidFill>
              <a:latin typeface="Saira Medium" panose="00000600000000000000"/>
            </a:endParaRPr>
          </a:p>
          <a:p>
            <a:pPr>
              <a:lnSpc>
                <a:spcPts val="5040"/>
              </a:lnSpc>
              <a:spcBef>
                <a:spcPct val="0"/>
              </a:spcBef>
            </a:pPr>
            <a:r>
              <a:rPr lang="en-US" sz="4200">
                <a:solidFill>
                  <a:srgbClr val="2C2C2C"/>
                </a:solidFill>
                <a:latin typeface="Saira Medium" panose="00000600000000000000"/>
              </a:rPr>
              <a:t>Bạn không nên thay đổi từ np bằng từ khác vì các tài liệu hướng dẫn đều ngầm quy ước như vậy.</a:t>
            </a:r>
            <a:endParaRPr lang="en-US" sz="4200">
              <a:solidFill>
                <a:srgbClr val="2C2C2C"/>
              </a:solidFill>
              <a:latin typeface="Saira Medium" panose="00000600000000000000"/>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9879266">
            <a:off x="4753514" y="-4726253"/>
            <a:ext cx="16715884" cy="12248184"/>
          </a:xfrm>
          <a:custGeom>
            <a:avLst/>
            <a:gdLst/>
            <a:ahLst/>
            <a:cxnLst/>
            <a:rect l="l" t="t" r="r" b="b"/>
            <a:pathLst>
              <a:path w="16715884" h="12248184">
                <a:moveTo>
                  <a:pt x="0" y="0"/>
                </a:moveTo>
                <a:lnTo>
                  <a:pt x="16715884" y="0"/>
                </a:lnTo>
                <a:lnTo>
                  <a:pt x="16715884" y="12248184"/>
                </a:lnTo>
                <a:lnTo>
                  <a:pt x="0" y="12248184"/>
                </a:lnTo>
                <a:lnTo>
                  <a:pt x="0" y="0"/>
                </a:lnTo>
                <a:close/>
              </a:path>
            </a:pathLst>
          </a:custGeom>
          <a:blipFill>
            <a:blip r:embed="rId1"/>
            <a:stretch>
              <a:fillRect/>
            </a:stretch>
          </a:blipFill>
        </p:spPr>
      </p:sp>
      <p:sp>
        <p:nvSpPr>
          <p:cNvPr id="3" name="Freeform 3"/>
          <p:cNvSpPr/>
          <p:nvPr/>
        </p:nvSpPr>
        <p:spPr>
          <a:xfrm>
            <a:off x="14709110" y="1871405"/>
            <a:ext cx="1077268" cy="475344"/>
          </a:xfrm>
          <a:custGeom>
            <a:avLst/>
            <a:gdLst/>
            <a:ahLst/>
            <a:cxnLst/>
            <a:rect l="l" t="t" r="r" b="b"/>
            <a:pathLst>
              <a:path w="1077268" h="475344">
                <a:moveTo>
                  <a:pt x="0" y="0"/>
                </a:moveTo>
                <a:lnTo>
                  <a:pt x="1077268" y="0"/>
                </a:lnTo>
                <a:lnTo>
                  <a:pt x="1077268" y="475344"/>
                </a:lnTo>
                <a:lnTo>
                  <a:pt x="0" y="475344"/>
                </a:lnTo>
                <a:lnTo>
                  <a:pt x="0" y="0"/>
                </a:lnTo>
                <a:close/>
              </a:path>
            </a:pathLst>
          </a:custGeom>
          <a:blipFill>
            <a:blip r:embed="rId2"/>
            <a:stretch>
              <a:fillRect/>
            </a:stretch>
          </a:blipFill>
        </p:spPr>
      </p:sp>
      <p:sp>
        <p:nvSpPr>
          <p:cNvPr id="4" name="Freeform 4"/>
          <p:cNvSpPr/>
          <p:nvPr/>
        </p:nvSpPr>
        <p:spPr>
          <a:xfrm>
            <a:off x="14984048" y="4035829"/>
            <a:ext cx="2215342" cy="2215342"/>
          </a:xfrm>
          <a:custGeom>
            <a:avLst/>
            <a:gdLst/>
            <a:ahLst/>
            <a:cxnLst/>
            <a:rect l="l" t="t" r="r" b="b"/>
            <a:pathLst>
              <a:path w="2215342" h="2215342">
                <a:moveTo>
                  <a:pt x="0" y="0"/>
                </a:moveTo>
                <a:lnTo>
                  <a:pt x="2215342" y="0"/>
                </a:lnTo>
                <a:lnTo>
                  <a:pt x="2215342" y="2215342"/>
                </a:lnTo>
                <a:lnTo>
                  <a:pt x="0" y="2215342"/>
                </a:lnTo>
                <a:lnTo>
                  <a:pt x="0" y="0"/>
                </a:lnTo>
                <a:close/>
              </a:path>
            </a:pathLst>
          </a:custGeom>
          <a:blipFill>
            <a:blip r:embed="rId3">
              <a:alphaModFix amt="86000"/>
            </a:blip>
            <a:stretch>
              <a:fillRect/>
            </a:stretch>
          </a:blipFill>
        </p:spPr>
      </p:sp>
      <p:sp>
        <p:nvSpPr>
          <p:cNvPr id="5" name="Freeform 5"/>
          <p:cNvSpPr/>
          <p:nvPr/>
        </p:nvSpPr>
        <p:spPr>
          <a:xfrm>
            <a:off x="2162968" y="6251171"/>
            <a:ext cx="14453535" cy="2655070"/>
          </a:xfrm>
          <a:custGeom>
            <a:avLst/>
            <a:gdLst/>
            <a:ahLst/>
            <a:cxnLst/>
            <a:rect l="l" t="t" r="r" b="b"/>
            <a:pathLst>
              <a:path w="14453535" h="2655070">
                <a:moveTo>
                  <a:pt x="0" y="0"/>
                </a:moveTo>
                <a:lnTo>
                  <a:pt x="14453535" y="0"/>
                </a:lnTo>
                <a:lnTo>
                  <a:pt x="14453535" y="2655070"/>
                </a:lnTo>
                <a:lnTo>
                  <a:pt x="0" y="2655070"/>
                </a:lnTo>
                <a:lnTo>
                  <a:pt x="0" y="0"/>
                </a:lnTo>
                <a:close/>
              </a:path>
            </a:pathLst>
          </a:custGeom>
          <a:blipFill>
            <a:blip r:embed="rId4"/>
            <a:stretch>
              <a:fillRect/>
            </a:stretch>
          </a:blipFill>
        </p:spPr>
      </p:sp>
      <p:sp>
        <p:nvSpPr>
          <p:cNvPr id="6" name="TextBox 6"/>
          <p:cNvSpPr txBox="1"/>
          <p:nvPr/>
        </p:nvSpPr>
        <p:spPr>
          <a:xfrm>
            <a:off x="572783" y="1433255"/>
            <a:ext cx="13714603" cy="4114800"/>
          </a:xfrm>
          <a:prstGeom prst="rect">
            <a:avLst/>
          </a:prstGeom>
        </p:spPr>
        <p:txBody>
          <a:bodyPr lIns="0" tIns="0" rIns="0" bIns="0" rtlCol="0" anchor="t">
            <a:spAutoFit/>
          </a:bodyPr>
          <a:lstStyle/>
          <a:p>
            <a:pPr>
              <a:lnSpc>
                <a:spcPts val="10800"/>
              </a:lnSpc>
            </a:pPr>
            <a:r>
              <a:rPr lang="en-US" sz="9000">
                <a:solidFill>
                  <a:srgbClr val="2C2C2C"/>
                </a:solidFill>
                <a:latin typeface="Saira Medium Bold" panose="00000700000000000000"/>
              </a:rPr>
              <a:t>   Đọc file CSV</a:t>
            </a:r>
            <a:endParaRPr lang="en-US" sz="9000">
              <a:solidFill>
                <a:srgbClr val="2C2C2C"/>
              </a:solidFill>
              <a:latin typeface="Saira Medium Bold" panose="00000700000000000000"/>
            </a:endParaRPr>
          </a:p>
          <a:p>
            <a:pPr>
              <a:lnSpc>
                <a:spcPts val="10800"/>
              </a:lnSpc>
            </a:pPr>
          </a:p>
          <a:p>
            <a:pPr marL="0" lvl="0" indent="0">
              <a:lnSpc>
                <a:spcPts val="10800"/>
              </a:lnSpc>
              <a:spcBef>
                <a:spcPct val="0"/>
              </a:spcBef>
            </a:pPr>
          </a:p>
        </p:txBody>
      </p:sp>
      <p:sp>
        <p:nvSpPr>
          <p:cNvPr id="7" name="TextBox 7"/>
          <p:cNvSpPr txBox="1"/>
          <p:nvPr/>
        </p:nvSpPr>
        <p:spPr>
          <a:xfrm>
            <a:off x="1359010" y="3228975"/>
            <a:ext cx="16928990" cy="1914525"/>
          </a:xfrm>
          <a:prstGeom prst="rect">
            <a:avLst/>
          </a:prstGeom>
        </p:spPr>
        <p:txBody>
          <a:bodyPr lIns="0" tIns="0" rIns="0" bIns="0" rtlCol="0" anchor="t">
            <a:spAutoFit/>
          </a:bodyPr>
          <a:lstStyle/>
          <a:p>
            <a:pPr marL="906780" lvl="1" indent="-453390">
              <a:lnSpc>
                <a:spcPts val="5040"/>
              </a:lnSpc>
              <a:spcBef>
                <a:spcPct val="0"/>
              </a:spcBef>
              <a:buFont typeface="Arial" panose="020B0604020202020204"/>
              <a:buChar char="•"/>
            </a:pPr>
            <a:r>
              <a:rPr lang="en-US" sz="4200">
                <a:solidFill>
                  <a:srgbClr val="2C2C2C"/>
                </a:solidFill>
                <a:latin typeface="Saira Medium" panose="00000600000000000000"/>
              </a:rPr>
              <a:t>Bạn có thể sử dụng hàm</a:t>
            </a:r>
            <a:r>
              <a:rPr lang="en-US" sz="4200">
                <a:solidFill>
                  <a:srgbClr val="6EC8BD"/>
                </a:solidFill>
                <a:latin typeface="Saira Medium" panose="00000600000000000000"/>
              </a:rPr>
              <a:t> numpy.genfromtxt() </a:t>
            </a:r>
            <a:r>
              <a:rPr lang="en-US" sz="4200">
                <a:solidFill>
                  <a:srgbClr val="2C2C2C"/>
                </a:solidFill>
                <a:latin typeface="Saira Medium" panose="00000600000000000000"/>
              </a:rPr>
              <a:t>để đọc dữ liệu từ một file CSV vào một mảng NumPy. Ví dụ:</a:t>
            </a:r>
            <a:endParaRPr lang="en-US" sz="4200">
              <a:solidFill>
                <a:srgbClr val="2C2C2C"/>
              </a:solidFill>
              <a:latin typeface="Saira Medium" panose="00000600000000000000"/>
            </a:endParaRPr>
          </a:p>
          <a:p>
            <a:pPr>
              <a:lnSpc>
                <a:spcPts val="5040"/>
              </a:lnSpc>
              <a:spcBef>
                <a:spcPct val="0"/>
              </a:spcBef>
            </a:p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9879266">
            <a:off x="4753514" y="-4726253"/>
            <a:ext cx="16715884" cy="12248184"/>
          </a:xfrm>
          <a:custGeom>
            <a:avLst/>
            <a:gdLst/>
            <a:ahLst/>
            <a:cxnLst/>
            <a:rect l="l" t="t" r="r" b="b"/>
            <a:pathLst>
              <a:path w="16715884" h="12248184">
                <a:moveTo>
                  <a:pt x="0" y="0"/>
                </a:moveTo>
                <a:lnTo>
                  <a:pt x="16715884" y="0"/>
                </a:lnTo>
                <a:lnTo>
                  <a:pt x="16715884" y="12248184"/>
                </a:lnTo>
                <a:lnTo>
                  <a:pt x="0" y="12248184"/>
                </a:lnTo>
                <a:lnTo>
                  <a:pt x="0" y="0"/>
                </a:lnTo>
                <a:close/>
              </a:path>
            </a:pathLst>
          </a:custGeom>
          <a:blipFill>
            <a:blip r:embed="rId1"/>
            <a:stretch>
              <a:fillRect/>
            </a:stretch>
          </a:blipFill>
        </p:spPr>
      </p:sp>
      <p:sp>
        <p:nvSpPr>
          <p:cNvPr id="3" name="Freeform 3"/>
          <p:cNvSpPr/>
          <p:nvPr/>
        </p:nvSpPr>
        <p:spPr>
          <a:xfrm>
            <a:off x="14709110" y="1871405"/>
            <a:ext cx="1077268" cy="475344"/>
          </a:xfrm>
          <a:custGeom>
            <a:avLst/>
            <a:gdLst/>
            <a:ahLst/>
            <a:cxnLst/>
            <a:rect l="l" t="t" r="r" b="b"/>
            <a:pathLst>
              <a:path w="1077268" h="475344">
                <a:moveTo>
                  <a:pt x="0" y="0"/>
                </a:moveTo>
                <a:lnTo>
                  <a:pt x="1077268" y="0"/>
                </a:lnTo>
                <a:lnTo>
                  <a:pt x="1077268" y="475344"/>
                </a:lnTo>
                <a:lnTo>
                  <a:pt x="0" y="475344"/>
                </a:lnTo>
                <a:lnTo>
                  <a:pt x="0" y="0"/>
                </a:lnTo>
                <a:close/>
              </a:path>
            </a:pathLst>
          </a:custGeom>
          <a:blipFill>
            <a:blip r:embed="rId2"/>
            <a:stretch>
              <a:fillRect/>
            </a:stretch>
          </a:blipFill>
        </p:spPr>
      </p:sp>
      <p:sp>
        <p:nvSpPr>
          <p:cNvPr id="4" name="Freeform 4"/>
          <p:cNvSpPr/>
          <p:nvPr/>
        </p:nvSpPr>
        <p:spPr>
          <a:xfrm>
            <a:off x="14984048" y="4035829"/>
            <a:ext cx="2215342" cy="2215342"/>
          </a:xfrm>
          <a:custGeom>
            <a:avLst/>
            <a:gdLst/>
            <a:ahLst/>
            <a:cxnLst/>
            <a:rect l="l" t="t" r="r" b="b"/>
            <a:pathLst>
              <a:path w="2215342" h="2215342">
                <a:moveTo>
                  <a:pt x="0" y="0"/>
                </a:moveTo>
                <a:lnTo>
                  <a:pt x="2215342" y="0"/>
                </a:lnTo>
                <a:lnTo>
                  <a:pt x="2215342" y="2215342"/>
                </a:lnTo>
                <a:lnTo>
                  <a:pt x="0" y="2215342"/>
                </a:lnTo>
                <a:lnTo>
                  <a:pt x="0" y="0"/>
                </a:lnTo>
                <a:close/>
              </a:path>
            </a:pathLst>
          </a:custGeom>
          <a:blipFill>
            <a:blip r:embed="rId3">
              <a:alphaModFix amt="86000"/>
            </a:blip>
            <a:stretch>
              <a:fillRect/>
            </a:stretch>
          </a:blipFill>
        </p:spPr>
      </p:sp>
      <p:sp>
        <p:nvSpPr>
          <p:cNvPr id="5" name="Freeform 5"/>
          <p:cNvSpPr/>
          <p:nvPr/>
        </p:nvSpPr>
        <p:spPr>
          <a:xfrm>
            <a:off x="2921411" y="4764012"/>
            <a:ext cx="11307542" cy="4751424"/>
          </a:xfrm>
          <a:custGeom>
            <a:avLst/>
            <a:gdLst/>
            <a:ahLst/>
            <a:cxnLst/>
            <a:rect l="l" t="t" r="r" b="b"/>
            <a:pathLst>
              <a:path w="11307542" h="4751424">
                <a:moveTo>
                  <a:pt x="0" y="0"/>
                </a:moveTo>
                <a:lnTo>
                  <a:pt x="11307542" y="0"/>
                </a:lnTo>
                <a:lnTo>
                  <a:pt x="11307542" y="4751424"/>
                </a:lnTo>
                <a:lnTo>
                  <a:pt x="0" y="4751424"/>
                </a:lnTo>
                <a:lnTo>
                  <a:pt x="0" y="0"/>
                </a:lnTo>
                <a:close/>
              </a:path>
            </a:pathLst>
          </a:custGeom>
          <a:blipFill>
            <a:blip r:embed="rId4"/>
            <a:stretch>
              <a:fillRect/>
            </a:stretch>
          </a:blipFill>
        </p:spPr>
      </p:sp>
      <p:sp>
        <p:nvSpPr>
          <p:cNvPr id="6" name="TextBox 6"/>
          <p:cNvSpPr txBox="1"/>
          <p:nvPr/>
        </p:nvSpPr>
        <p:spPr>
          <a:xfrm>
            <a:off x="514350" y="378229"/>
            <a:ext cx="13714603" cy="3657600"/>
          </a:xfrm>
          <a:prstGeom prst="rect">
            <a:avLst/>
          </a:prstGeom>
        </p:spPr>
        <p:txBody>
          <a:bodyPr lIns="0" tIns="0" rIns="0" bIns="0" rtlCol="0" anchor="t">
            <a:spAutoFit/>
          </a:bodyPr>
          <a:lstStyle/>
          <a:p>
            <a:pPr>
              <a:lnSpc>
                <a:spcPts val="9600"/>
              </a:lnSpc>
            </a:pPr>
            <a:r>
              <a:rPr lang="en-US" sz="8000">
                <a:solidFill>
                  <a:srgbClr val="2C2C2C"/>
                </a:solidFill>
                <a:latin typeface="Saira Medium" panose="00000600000000000000"/>
              </a:rPr>
              <a:t>Mean (trung bình) và Sum (tổng):</a:t>
            </a:r>
            <a:endParaRPr lang="en-US" sz="8000">
              <a:solidFill>
                <a:srgbClr val="2C2C2C"/>
              </a:solidFill>
              <a:latin typeface="Saira Medium" panose="00000600000000000000"/>
            </a:endParaRPr>
          </a:p>
          <a:p>
            <a:pPr marL="0" lvl="0" indent="0">
              <a:lnSpc>
                <a:spcPts val="9600"/>
              </a:lnSpc>
              <a:spcBef>
                <a:spcPct val="0"/>
              </a:spcBef>
            </a:pPr>
          </a:p>
        </p:txBody>
      </p:sp>
      <p:sp>
        <p:nvSpPr>
          <p:cNvPr id="7" name="TextBox 7"/>
          <p:cNvSpPr txBox="1"/>
          <p:nvPr/>
        </p:nvSpPr>
        <p:spPr>
          <a:xfrm>
            <a:off x="764452" y="3078375"/>
            <a:ext cx="17523548" cy="1333500"/>
          </a:xfrm>
          <a:prstGeom prst="rect">
            <a:avLst/>
          </a:prstGeom>
        </p:spPr>
        <p:txBody>
          <a:bodyPr lIns="0" tIns="0" rIns="0" bIns="0" rtlCol="0" anchor="t">
            <a:spAutoFit/>
          </a:bodyPr>
          <a:lstStyle/>
          <a:p>
            <a:pPr>
              <a:lnSpc>
                <a:spcPts val="5280"/>
              </a:lnSpc>
              <a:spcBef>
                <a:spcPct val="0"/>
              </a:spcBef>
            </a:pPr>
            <a:r>
              <a:rPr lang="en-US" sz="4400">
                <a:solidFill>
                  <a:srgbClr val="2C2C2C"/>
                </a:solidFill>
                <a:latin typeface="Saira Medium" panose="00000600000000000000"/>
              </a:rPr>
              <a:t>Bạn có thể sử dụng các hàm </a:t>
            </a:r>
            <a:r>
              <a:rPr lang="en-US" sz="4400">
                <a:solidFill>
                  <a:srgbClr val="6EC8BD"/>
                </a:solidFill>
                <a:latin typeface="Saira Medium" panose="00000600000000000000"/>
              </a:rPr>
              <a:t>numpy.mean()</a:t>
            </a:r>
            <a:r>
              <a:rPr lang="en-US" sz="4400">
                <a:solidFill>
                  <a:srgbClr val="2C2C2C"/>
                </a:solidFill>
                <a:latin typeface="Saira Medium" panose="00000600000000000000"/>
              </a:rPr>
              <a:t> và</a:t>
            </a:r>
            <a:r>
              <a:rPr lang="en-US" sz="4400">
                <a:solidFill>
                  <a:srgbClr val="6EC8BD"/>
                </a:solidFill>
                <a:latin typeface="Saira Medium" panose="00000600000000000000"/>
              </a:rPr>
              <a:t> numpy.sum()</a:t>
            </a:r>
            <a:r>
              <a:rPr lang="en-US" sz="4400">
                <a:solidFill>
                  <a:srgbClr val="2C2C2C"/>
                </a:solidFill>
                <a:latin typeface="Saira Medium" panose="00000600000000000000"/>
              </a:rPr>
              <a:t> để tính trung bình và tổng của các phần tử trong mảng NumPy. Ví dụ:</a:t>
            </a:r>
            <a:endParaRPr lang="en-US" sz="4400">
              <a:solidFill>
                <a:srgbClr val="2C2C2C"/>
              </a:solidFill>
              <a:latin typeface="Saira Medium" panose="00000600000000000000"/>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9879266">
            <a:off x="4753514" y="-4726253"/>
            <a:ext cx="16715884" cy="12248184"/>
          </a:xfrm>
          <a:custGeom>
            <a:avLst/>
            <a:gdLst/>
            <a:ahLst/>
            <a:cxnLst/>
            <a:rect l="l" t="t" r="r" b="b"/>
            <a:pathLst>
              <a:path w="16715884" h="12248184">
                <a:moveTo>
                  <a:pt x="0" y="0"/>
                </a:moveTo>
                <a:lnTo>
                  <a:pt x="16715884" y="0"/>
                </a:lnTo>
                <a:lnTo>
                  <a:pt x="16715884" y="12248184"/>
                </a:lnTo>
                <a:lnTo>
                  <a:pt x="0" y="12248184"/>
                </a:lnTo>
                <a:lnTo>
                  <a:pt x="0" y="0"/>
                </a:lnTo>
                <a:close/>
              </a:path>
            </a:pathLst>
          </a:custGeom>
          <a:blipFill>
            <a:blip r:embed="rId1"/>
            <a:stretch>
              <a:fillRect/>
            </a:stretch>
          </a:blipFill>
        </p:spPr>
      </p:sp>
      <p:sp>
        <p:nvSpPr>
          <p:cNvPr id="3" name="Freeform 3"/>
          <p:cNvSpPr/>
          <p:nvPr/>
        </p:nvSpPr>
        <p:spPr>
          <a:xfrm>
            <a:off x="14709110" y="1871405"/>
            <a:ext cx="1077268" cy="475344"/>
          </a:xfrm>
          <a:custGeom>
            <a:avLst/>
            <a:gdLst/>
            <a:ahLst/>
            <a:cxnLst/>
            <a:rect l="l" t="t" r="r" b="b"/>
            <a:pathLst>
              <a:path w="1077268" h="475344">
                <a:moveTo>
                  <a:pt x="0" y="0"/>
                </a:moveTo>
                <a:lnTo>
                  <a:pt x="1077268" y="0"/>
                </a:lnTo>
                <a:lnTo>
                  <a:pt x="1077268" y="475344"/>
                </a:lnTo>
                <a:lnTo>
                  <a:pt x="0" y="475344"/>
                </a:lnTo>
                <a:lnTo>
                  <a:pt x="0" y="0"/>
                </a:lnTo>
                <a:close/>
              </a:path>
            </a:pathLst>
          </a:custGeom>
          <a:blipFill>
            <a:blip r:embed="rId2"/>
            <a:stretch>
              <a:fillRect/>
            </a:stretch>
          </a:blipFill>
        </p:spPr>
      </p:sp>
      <p:sp>
        <p:nvSpPr>
          <p:cNvPr id="4" name="Freeform 4"/>
          <p:cNvSpPr/>
          <p:nvPr/>
        </p:nvSpPr>
        <p:spPr>
          <a:xfrm>
            <a:off x="14984048" y="4035829"/>
            <a:ext cx="2215342" cy="2215342"/>
          </a:xfrm>
          <a:custGeom>
            <a:avLst/>
            <a:gdLst/>
            <a:ahLst/>
            <a:cxnLst/>
            <a:rect l="l" t="t" r="r" b="b"/>
            <a:pathLst>
              <a:path w="2215342" h="2215342">
                <a:moveTo>
                  <a:pt x="0" y="0"/>
                </a:moveTo>
                <a:lnTo>
                  <a:pt x="2215342" y="0"/>
                </a:lnTo>
                <a:lnTo>
                  <a:pt x="2215342" y="2215342"/>
                </a:lnTo>
                <a:lnTo>
                  <a:pt x="0" y="2215342"/>
                </a:lnTo>
                <a:lnTo>
                  <a:pt x="0" y="0"/>
                </a:lnTo>
                <a:close/>
              </a:path>
            </a:pathLst>
          </a:custGeom>
          <a:blipFill>
            <a:blip r:embed="rId3">
              <a:alphaModFix amt="86000"/>
            </a:blip>
            <a:stretch>
              <a:fillRect/>
            </a:stretch>
          </a:blipFill>
        </p:spPr>
      </p:sp>
      <p:sp>
        <p:nvSpPr>
          <p:cNvPr id="5" name="Freeform 5"/>
          <p:cNvSpPr/>
          <p:nvPr/>
        </p:nvSpPr>
        <p:spPr>
          <a:xfrm>
            <a:off x="2725106" y="5879117"/>
            <a:ext cx="12837787" cy="3636319"/>
          </a:xfrm>
          <a:custGeom>
            <a:avLst/>
            <a:gdLst/>
            <a:ahLst/>
            <a:cxnLst/>
            <a:rect l="l" t="t" r="r" b="b"/>
            <a:pathLst>
              <a:path w="12837787" h="3636319">
                <a:moveTo>
                  <a:pt x="0" y="0"/>
                </a:moveTo>
                <a:lnTo>
                  <a:pt x="12837788" y="0"/>
                </a:lnTo>
                <a:lnTo>
                  <a:pt x="12837788" y="3636319"/>
                </a:lnTo>
                <a:lnTo>
                  <a:pt x="0" y="3636319"/>
                </a:lnTo>
                <a:lnTo>
                  <a:pt x="0" y="0"/>
                </a:lnTo>
                <a:close/>
              </a:path>
            </a:pathLst>
          </a:custGeom>
          <a:blipFill>
            <a:blip r:embed="rId4"/>
            <a:stretch>
              <a:fillRect/>
            </a:stretch>
          </a:blipFill>
        </p:spPr>
      </p:sp>
      <p:sp>
        <p:nvSpPr>
          <p:cNvPr id="6" name="TextBox 6"/>
          <p:cNvSpPr txBox="1"/>
          <p:nvPr/>
        </p:nvSpPr>
        <p:spPr>
          <a:xfrm>
            <a:off x="572783" y="956552"/>
            <a:ext cx="13714603" cy="2305050"/>
          </a:xfrm>
          <a:prstGeom prst="rect">
            <a:avLst/>
          </a:prstGeom>
        </p:spPr>
        <p:txBody>
          <a:bodyPr lIns="0" tIns="0" rIns="0" bIns="0" rtlCol="0" anchor="t">
            <a:spAutoFit/>
          </a:bodyPr>
          <a:lstStyle/>
          <a:p>
            <a:pPr marL="0" lvl="0" indent="0">
              <a:lnSpc>
                <a:spcPts val="9120"/>
              </a:lnSpc>
              <a:spcBef>
                <a:spcPct val="0"/>
              </a:spcBef>
            </a:pPr>
            <a:r>
              <a:rPr lang="en-US" sz="7600">
                <a:solidFill>
                  <a:srgbClr val="2C2C2C"/>
                </a:solidFill>
                <a:latin typeface="Saira Medium" panose="00000600000000000000"/>
              </a:rPr>
              <a:t>Tìm giá trị thiếu( missing values)</a:t>
            </a:r>
            <a:endParaRPr lang="en-US" sz="7600">
              <a:solidFill>
                <a:srgbClr val="2C2C2C"/>
              </a:solidFill>
              <a:latin typeface="Saira Medium" panose="00000600000000000000"/>
            </a:endParaRPr>
          </a:p>
        </p:txBody>
      </p:sp>
      <p:sp>
        <p:nvSpPr>
          <p:cNvPr id="7" name="TextBox 7"/>
          <p:cNvSpPr txBox="1"/>
          <p:nvPr/>
        </p:nvSpPr>
        <p:spPr>
          <a:xfrm>
            <a:off x="572783" y="3609975"/>
            <a:ext cx="17715217" cy="2295525"/>
          </a:xfrm>
          <a:prstGeom prst="rect">
            <a:avLst/>
          </a:prstGeom>
        </p:spPr>
        <p:txBody>
          <a:bodyPr lIns="0" tIns="0" rIns="0" bIns="0" rtlCol="0" anchor="t">
            <a:spAutoFit/>
          </a:bodyPr>
          <a:lstStyle/>
          <a:p>
            <a:pPr>
              <a:lnSpc>
                <a:spcPts val="6000"/>
              </a:lnSpc>
              <a:spcBef>
                <a:spcPct val="0"/>
              </a:spcBef>
            </a:pPr>
            <a:r>
              <a:rPr lang="en-US" sz="5000">
                <a:solidFill>
                  <a:srgbClr val="2C2C2C"/>
                </a:solidFill>
                <a:latin typeface="Saira Medium" panose="00000600000000000000"/>
              </a:rPr>
              <a:t>Bạn có thể sử dụng hàm </a:t>
            </a:r>
            <a:r>
              <a:rPr lang="en-US" sz="5000">
                <a:solidFill>
                  <a:srgbClr val="6EC8BD"/>
                </a:solidFill>
                <a:latin typeface="Saira Medium" panose="00000600000000000000"/>
              </a:rPr>
              <a:t>numpy.isnan() </a:t>
            </a:r>
            <a:r>
              <a:rPr lang="en-US" sz="5000">
                <a:solidFill>
                  <a:srgbClr val="2C2C2C"/>
                </a:solidFill>
                <a:latin typeface="Saira Medium" panose="00000600000000000000"/>
              </a:rPr>
              <a:t>để kiểm tra xem các phần tử trong mảng có giá trị NaN(Not a Number) hay không. Ví dụ:</a:t>
            </a:r>
            <a:endParaRPr lang="en-US" sz="5000">
              <a:solidFill>
                <a:srgbClr val="2C2C2C"/>
              </a:solidFill>
              <a:latin typeface="Saira Medium" panose="00000600000000000000"/>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9879266">
            <a:off x="4753514" y="-4726253"/>
            <a:ext cx="16715884" cy="12248184"/>
          </a:xfrm>
          <a:custGeom>
            <a:avLst/>
            <a:gdLst/>
            <a:ahLst/>
            <a:cxnLst/>
            <a:rect l="l" t="t" r="r" b="b"/>
            <a:pathLst>
              <a:path w="16715884" h="12248184">
                <a:moveTo>
                  <a:pt x="0" y="0"/>
                </a:moveTo>
                <a:lnTo>
                  <a:pt x="16715884" y="0"/>
                </a:lnTo>
                <a:lnTo>
                  <a:pt x="16715884" y="12248184"/>
                </a:lnTo>
                <a:lnTo>
                  <a:pt x="0" y="12248184"/>
                </a:lnTo>
                <a:lnTo>
                  <a:pt x="0" y="0"/>
                </a:lnTo>
                <a:close/>
              </a:path>
            </a:pathLst>
          </a:custGeom>
          <a:blipFill>
            <a:blip r:embed="rId1"/>
            <a:stretch>
              <a:fillRect/>
            </a:stretch>
          </a:blipFill>
        </p:spPr>
      </p:sp>
      <p:sp>
        <p:nvSpPr>
          <p:cNvPr id="3" name="Freeform 3"/>
          <p:cNvSpPr/>
          <p:nvPr/>
        </p:nvSpPr>
        <p:spPr>
          <a:xfrm>
            <a:off x="14984048" y="4035829"/>
            <a:ext cx="2215342" cy="2215342"/>
          </a:xfrm>
          <a:custGeom>
            <a:avLst/>
            <a:gdLst/>
            <a:ahLst/>
            <a:cxnLst/>
            <a:rect l="l" t="t" r="r" b="b"/>
            <a:pathLst>
              <a:path w="2215342" h="2215342">
                <a:moveTo>
                  <a:pt x="0" y="0"/>
                </a:moveTo>
                <a:lnTo>
                  <a:pt x="2215342" y="0"/>
                </a:lnTo>
                <a:lnTo>
                  <a:pt x="2215342" y="2215342"/>
                </a:lnTo>
                <a:lnTo>
                  <a:pt x="0" y="2215342"/>
                </a:lnTo>
                <a:lnTo>
                  <a:pt x="0" y="0"/>
                </a:lnTo>
                <a:close/>
              </a:path>
            </a:pathLst>
          </a:custGeom>
          <a:blipFill>
            <a:blip r:embed="rId2">
              <a:alphaModFix amt="86000"/>
            </a:blip>
            <a:stretch>
              <a:fillRect/>
            </a:stretch>
          </a:blipFill>
        </p:spPr>
      </p:sp>
      <p:sp>
        <p:nvSpPr>
          <p:cNvPr id="4" name="Freeform 4"/>
          <p:cNvSpPr/>
          <p:nvPr/>
        </p:nvSpPr>
        <p:spPr>
          <a:xfrm>
            <a:off x="8259465" y="273742"/>
            <a:ext cx="9721346" cy="9676479"/>
          </a:xfrm>
          <a:custGeom>
            <a:avLst/>
            <a:gdLst/>
            <a:ahLst/>
            <a:cxnLst/>
            <a:rect l="l" t="t" r="r" b="b"/>
            <a:pathLst>
              <a:path w="9721346" h="9676479">
                <a:moveTo>
                  <a:pt x="0" y="0"/>
                </a:moveTo>
                <a:lnTo>
                  <a:pt x="9721346" y="0"/>
                </a:lnTo>
                <a:lnTo>
                  <a:pt x="9721346" y="9676478"/>
                </a:lnTo>
                <a:lnTo>
                  <a:pt x="0" y="9676478"/>
                </a:lnTo>
                <a:lnTo>
                  <a:pt x="0" y="0"/>
                </a:lnTo>
                <a:close/>
              </a:path>
            </a:pathLst>
          </a:custGeom>
          <a:blipFill>
            <a:blip r:embed="rId3"/>
            <a:stretch>
              <a:fillRect/>
            </a:stretch>
          </a:blipFill>
        </p:spPr>
      </p:sp>
      <p:sp>
        <p:nvSpPr>
          <p:cNvPr id="5" name="TextBox 5"/>
          <p:cNvSpPr txBox="1"/>
          <p:nvPr/>
        </p:nvSpPr>
        <p:spPr>
          <a:xfrm>
            <a:off x="770969" y="435814"/>
            <a:ext cx="6062037" cy="1933575"/>
          </a:xfrm>
          <a:prstGeom prst="rect">
            <a:avLst/>
          </a:prstGeom>
        </p:spPr>
        <p:txBody>
          <a:bodyPr lIns="0" tIns="0" rIns="0" bIns="0" rtlCol="0" anchor="t">
            <a:spAutoFit/>
          </a:bodyPr>
          <a:lstStyle/>
          <a:p>
            <a:pPr marL="0" lvl="0" indent="0">
              <a:lnSpc>
                <a:spcPts val="7680"/>
              </a:lnSpc>
              <a:spcBef>
                <a:spcPct val="0"/>
              </a:spcBef>
            </a:pPr>
            <a:r>
              <a:rPr lang="en-US" sz="6400">
                <a:solidFill>
                  <a:srgbClr val="2C2C2C"/>
                </a:solidFill>
                <a:latin typeface="Saira Medium" panose="00000600000000000000"/>
              </a:rPr>
              <a:t>Merge (kết hợp) mảng</a:t>
            </a:r>
            <a:endParaRPr lang="en-US" sz="6400">
              <a:solidFill>
                <a:srgbClr val="2C2C2C"/>
              </a:solidFill>
              <a:latin typeface="Saira Medium" panose="00000600000000000000"/>
            </a:endParaRPr>
          </a:p>
        </p:txBody>
      </p:sp>
      <p:sp>
        <p:nvSpPr>
          <p:cNvPr id="6" name="TextBox 6"/>
          <p:cNvSpPr txBox="1"/>
          <p:nvPr/>
        </p:nvSpPr>
        <p:spPr>
          <a:xfrm>
            <a:off x="286392" y="2793726"/>
            <a:ext cx="6348428" cy="6248400"/>
          </a:xfrm>
          <a:prstGeom prst="rect">
            <a:avLst/>
          </a:prstGeom>
        </p:spPr>
        <p:txBody>
          <a:bodyPr lIns="0" tIns="0" rIns="0" bIns="0" rtlCol="0" anchor="t">
            <a:spAutoFit/>
          </a:bodyPr>
          <a:lstStyle/>
          <a:p>
            <a:pPr marL="863600" lvl="1" indent="-431800">
              <a:lnSpc>
                <a:spcPts val="4800"/>
              </a:lnSpc>
              <a:spcBef>
                <a:spcPct val="0"/>
              </a:spcBef>
              <a:buFont typeface="Arial" panose="020B0604020202020204"/>
              <a:buChar char="•"/>
            </a:pPr>
            <a:r>
              <a:rPr lang="en-US" sz="4000">
                <a:solidFill>
                  <a:srgbClr val="2C2C2C"/>
                </a:solidFill>
                <a:latin typeface="Saira Medium" panose="00000600000000000000"/>
              </a:rPr>
              <a:t>Bạn có thể sử dụng hàm </a:t>
            </a:r>
            <a:r>
              <a:rPr lang="en-US" sz="4000">
                <a:solidFill>
                  <a:srgbClr val="6EC8BD"/>
                </a:solidFill>
                <a:latin typeface="Saira Medium" panose="00000600000000000000"/>
              </a:rPr>
              <a:t>numpy.concatenate()</a:t>
            </a:r>
            <a:r>
              <a:rPr lang="en-US" sz="4000">
                <a:solidFill>
                  <a:srgbClr val="2C2C2C"/>
                </a:solidFill>
                <a:latin typeface="Saira Medium" panose="00000600000000000000"/>
              </a:rPr>
              <a:t> hoặc </a:t>
            </a:r>
            <a:r>
              <a:rPr lang="en-US" sz="4000">
                <a:solidFill>
                  <a:srgbClr val="6EC8BD"/>
                </a:solidFill>
                <a:latin typeface="Saira Medium" panose="00000600000000000000"/>
              </a:rPr>
              <a:t>numpy.vstack()</a:t>
            </a:r>
            <a:r>
              <a:rPr lang="en-US" sz="4000">
                <a:solidFill>
                  <a:srgbClr val="2C2C2C"/>
                </a:solidFill>
                <a:latin typeface="Saira Medium" panose="00000600000000000000"/>
              </a:rPr>
              <a:t> để kết hợp (nối) các mảng NumPy lại với nhau theo chiều dọc hoặc chiều ngang. Ví dụ:</a:t>
            </a:r>
            <a:endParaRPr lang="en-US" sz="4000">
              <a:solidFill>
                <a:srgbClr val="2C2C2C"/>
              </a:solidFill>
              <a:latin typeface="Saira Medium" panose="00000600000000000000"/>
            </a:endParaRPr>
          </a:p>
          <a:p>
            <a:pPr>
              <a:lnSpc>
                <a:spcPts val="6000"/>
              </a:lnSpc>
              <a:spcBef>
                <a:spcPct val="0"/>
              </a:spcBef>
            </a:p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2722445"/>
          </a:xfrm>
          <a:custGeom>
            <a:avLst/>
            <a:gdLst/>
            <a:ahLst/>
            <a:cxnLst/>
            <a:rect l="l" t="t" r="r" b="b"/>
            <a:pathLst>
              <a:path w="18288000" h="2722445">
                <a:moveTo>
                  <a:pt x="0" y="0"/>
                </a:moveTo>
                <a:lnTo>
                  <a:pt x="18288000" y="0"/>
                </a:lnTo>
                <a:lnTo>
                  <a:pt x="18288000" y="2722445"/>
                </a:lnTo>
                <a:lnTo>
                  <a:pt x="0" y="2722445"/>
                </a:lnTo>
                <a:lnTo>
                  <a:pt x="0" y="0"/>
                </a:lnTo>
                <a:close/>
              </a:path>
            </a:pathLst>
          </a:custGeom>
          <a:blipFill>
            <a:blip r:embed="rId1"/>
            <a:stretch>
              <a:fillRect b="-278208"/>
            </a:stretch>
          </a:blipFill>
        </p:spPr>
      </p:sp>
      <p:sp>
        <p:nvSpPr>
          <p:cNvPr id="3" name="AutoShape 3"/>
          <p:cNvSpPr/>
          <p:nvPr/>
        </p:nvSpPr>
        <p:spPr>
          <a:xfrm>
            <a:off x="1028700" y="8776267"/>
            <a:ext cx="7428107" cy="0"/>
          </a:xfrm>
          <a:prstGeom prst="line">
            <a:avLst/>
          </a:prstGeom>
          <a:ln w="9525" cap="flat">
            <a:solidFill>
              <a:srgbClr val="2C2C2C"/>
            </a:solidFill>
            <a:prstDash val="solid"/>
            <a:headEnd type="none" w="sm" len="sm"/>
            <a:tailEnd type="none" w="sm" len="sm"/>
          </a:ln>
        </p:spPr>
      </p:sp>
      <p:sp>
        <p:nvSpPr>
          <p:cNvPr id="4" name="Freeform 4"/>
          <p:cNvSpPr/>
          <p:nvPr/>
        </p:nvSpPr>
        <p:spPr>
          <a:xfrm>
            <a:off x="9266343" y="1217213"/>
            <a:ext cx="1077268" cy="475344"/>
          </a:xfrm>
          <a:custGeom>
            <a:avLst/>
            <a:gdLst/>
            <a:ahLst/>
            <a:cxnLst/>
            <a:rect l="l" t="t" r="r" b="b"/>
            <a:pathLst>
              <a:path w="1077268" h="475344">
                <a:moveTo>
                  <a:pt x="0" y="0"/>
                </a:moveTo>
                <a:lnTo>
                  <a:pt x="1077268" y="0"/>
                </a:lnTo>
                <a:lnTo>
                  <a:pt x="1077268" y="475344"/>
                </a:lnTo>
                <a:lnTo>
                  <a:pt x="0" y="475344"/>
                </a:lnTo>
                <a:lnTo>
                  <a:pt x="0" y="0"/>
                </a:lnTo>
                <a:close/>
              </a:path>
            </a:pathLst>
          </a:custGeom>
          <a:blipFill>
            <a:blip r:embed="rId2"/>
            <a:stretch>
              <a:fillRect/>
            </a:stretch>
          </a:blipFill>
        </p:spPr>
      </p:sp>
      <p:sp>
        <p:nvSpPr>
          <p:cNvPr id="5" name="Freeform 5"/>
          <p:cNvSpPr/>
          <p:nvPr/>
        </p:nvSpPr>
        <p:spPr>
          <a:xfrm>
            <a:off x="8811726" y="3368655"/>
            <a:ext cx="8742269" cy="5245361"/>
          </a:xfrm>
          <a:custGeom>
            <a:avLst/>
            <a:gdLst/>
            <a:ahLst/>
            <a:cxnLst/>
            <a:rect l="l" t="t" r="r" b="b"/>
            <a:pathLst>
              <a:path w="8742269" h="5245361">
                <a:moveTo>
                  <a:pt x="0" y="0"/>
                </a:moveTo>
                <a:lnTo>
                  <a:pt x="8742269" y="0"/>
                </a:lnTo>
                <a:lnTo>
                  <a:pt x="8742269" y="5245361"/>
                </a:lnTo>
                <a:lnTo>
                  <a:pt x="0" y="5245361"/>
                </a:lnTo>
                <a:lnTo>
                  <a:pt x="0" y="0"/>
                </a:lnTo>
                <a:close/>
              </a:path>
            </a:pathLst>
          </a:custGeom>
          <a:blipFill>
            <a:blip r:embed="rId3"/>
            <a:stretch>
              <a:fillRect/>
            </a:stretch>
          </a:blipFill>
        </p:spPr>
      </p:sp>
      <p:sp>
        <p:nvSpPr>
          <p:cNvPr id="6" name="TextBox 6"/>
          <p:cNvSpPr txBox="1"/>
          <p:nvPr/>
        </p:nvSpPr>
        <p:spPr>
          <a:xfrm>
            <a:off x="1028700" y="1111032"/>
            <a:ext cx="7783026" cy="752475"/>
          </a:xfrm>
          <a:prstGeom prst="rect">
            <a:avLst/>
          </a:prstGeom>
        </p:spPr>
        <p:txBody>
          <a:bodyPr lIns="0" tIns="0" rIns="0" bIns="0" rtlCol="0" anchor="t">
            <a:spAutoFit/>
          </a:bodyPr>
          <a:lstStyle/>
          <a:p>
            <a:pPr>
              <a:lnSpc>
                <a:spcPts val="6000"/>
              </a:lnSpc>
              <a:spcBef>
                <a:spcPct val="0"/>
              </a:spcBef>
            </a:pPr>
            <a:r>
              <a:rPr lang="en-US" sz="5000">
                <a:solidFill>
                  <a:srgbClr val="2C2C2C"/>
                </a:solidFill>
                <a:latin typeface="Saira Medium" panose="00000600000000000000"/>
              </a:rPr>
              <a:t>3. Matplotlib</a:t>
            </a:r>
            <a:endParaRPr lang="en-US" sz="5000">
              <a:solidFill>
                <a:srgbClr val="2C2C2C"/>
              </a:solidFill>
              <a:latin typeface="Saira Medium" panose="00000600000000000000"/>
            </a:endParaRPr>
          </a:p>
        </p:txBody>
      </p:sp>
      <p:sp>
        <p:nvSpPr>
          <p:cNvPr id="7" name="TextBox 7"/>
          <p:cNvSpPr txBox="1"/>
          <p:nvPr/>
        </p:nvSpPr>
        <p:spPr>
          <a:xfrm>
            <a:off x="728817" y="4236195"/>
            <a:ext cx="7428100" cy="3453130"/>
          </a:xfrm>
          <a:prstGeom prst="rect">
            <a:avLst/>
          </a:prstGeom>
        </p:spPr>
        <p:txBody>
          <a:bodyPr lIns="0" tIns="0" rIns="0" bIns="0" rtlCol="0" anchor="t">
            <a:spAutoFit/>
          </a:bodyPr>
          <a:lstStyle/>
          <a:p>
            <a:pPr marL="604520" lvl="1" indent="-302260">
              <a:lnSpc>
                <a:spcPts val="3920"/>
              </a:lnSpc>
              <a:buFont typeface="Arial" panose="020B0604020202020204"/>
              <a:buChar char="•"/>
            </a:pPr>
            <a:r>
              <a:rPr lang="en-US" sz="2800">
                <a:solidFill>
                  <a:srgbClr val="2C2C2C"/>
                </a:solidFill>
                <a:latin typeface="Cabin Regular" panose="00000500000000000000"/>
              </a:rPr>
              <a:t>Matplotlib là một thư viện Python phổ biến cho trực quan hóa dữ liệu. Nó cung cấp các công cụ để vẽ biểu đồ đường, biểu đồ cột, biểu đồ hộp và nhiều loại biểu đồ khác. Dưới đây là một ví dụ về việc sử dụng Matplotlib để trực quan hóa dữ liệu:</a:t>
            </a:r>
            <a:endParaRPr lang="en-US" sz="2800">
              <a:solidFill>
                <a:srgbClr val="2C2C2C"/>
              </a:solidFill>
              <a:latin typeface="Cabin Regular" panose="00000500000000000000"/>
            </a:endParaRPr>
          </a:p>
          <a:p>
            <a:pPr>
              <a:lnSpc>
                <a:spcPts val="3920"/>
              </a:lnSpc>
            </a:p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9879266">
            <a:off x="4753514" y="-4726253"/>
            <a:ext cx="16715884" cy="12248184"/>
          </a:xfrm>
          <a:custGeom>
            <a:avLst/>
            <a:gdLst/>
            <a:ahLst/>
            <a:cxnLst/>
            <a:rect l="l" t="t" r="r" b="b"/>
            <a:pathLst>
              <a:path w="16715884" h="12248184">
                <a:moveTo>
                  <a:pt x="0" y="0"/>
                </a:moveTo>
                <a:lnTo>
                  <a:pt x="16715884" y="0"/>
                </a:lnTo>
                <a:lnTo>
                  <a:pt x="16715884" y="12248184"/>
                </a:lnTo>
                <a:lnTo>
                  <a:pt x="0" y="12248184"/>
                </a:lnTo>
                <a:lnTo>
                  <a:pt x="0" y="0"/>
                </a:lnTo>
                <a:close/>
              </a:path>
            </a:pathLst>
          </a:custGeom>
          <a:blipFill>
            <a:blip r:embed="rId1"/>
            <a:stretch>
              <a:fillRect/>
            </a:stretch>
          </a:blipFill>
        </p:spPr>
      </p:sp>
      <p:sp>
        <p:nvSpPr>
          <p:cNvPr id="3" name="Freeform 3"/>
          <p:cNvSpPr/>
          <p:nvPr/>
        </p:nvSpPr>
        <p:spPr>
          <a:xfrm>
            <a:off x="14709110" y="1871405"/>
            <a:ext cx="1077268" cy="475344"/>
          </a:xfrm>
          <a:custGeom>
            <a:avLst/>
            <a:gdLst/>
            <a:ahLst/>
            <a:cxnLst/>
            <a:rect l="l" t="t" r="r" b="b"/>
            <a:pathLst>
              <a:path w="1077268" h="475344">
                <a:moveTo>
                  <a:pt x="0" y="0"/>
                </a:moveTo>
                <a:lnTo>
                  <a:pt x="1077268" y="0"/>
                </a:lnTo>
                <a:lnTo>
                  <a:pt x="1077268" y="475344"/>
                </a:lnTo>
                <a:lnTo>
                  <a:pt x="0" y="475344"/>
                </a:lnTo>
                <a:lnTo>
                  <a:pt x="0" y="0"/>
                </a:lnTo>
                <a:close/>
              </a:path>
            </a:pathLst>
          </a:custGeom>
          <a:blipFill>
            <a:blip r:embed="rId2"/>
            <a:stretch>
              <a:fillRect/>
            </a:stretch>
          </a:blipFill>
        </p:spPr>
      </p:sp>
      <p:sp>
        <p:nvSpPr>
          <p:cNvPr id="4" name="Freeform 4"/>
          <p:cNvSpPr/>
          <p:nvPr/>
        </p:nvSpPr>
        <p:spPr>
          <a:xfrm>
            <a:off x="14984048" y="4035829"/>
            <a:ext cx="2215342" cy="2215342"/>
          </a:xfrm>
          <a:custGeom>
            <a:avLst/>
            <a:gdLst/>
            <a:ahLst/>
            <a:cxnLst/>
            <a:rect l="l" t="t" r="r" b="b"/>
            <a:pathLst>
              <a:path w="2215342" h="2215342">
                <a:moveTo>
                  <a:pt x="0" y="0"/>
                </a:moveTo>
                <a:lnTo>
                  <a:pt x="2215342" y="0"/>
                </a:lnTo>
                <a:lnTo>
                  <a:pt x="2215342" y="2215342"/>
                </a:lnTo>
                <a:lnTo>
                  <a:pt x="0" y="2215342"/>
                </a:lnTo>
                <a:lnTo>
                  <a:pt x="0" y="0"/>
                </a:lnTo>
                <a:close/>
              </a:path>
            </a:pathLst>
          </a:custGeom>
          <a:blipFill>
            <a:blip r:embed="rId3">
              <a:alphaModFix amt="86000"/>
            </a:blip>
            <a:stretch>
              <a:fillRect/>
            </a:stretch>
          </a:blipFill>
        </p:spPr>
      </p:sp>
      <p:sp>
        <p:nvSpPr>
          <p:cNvPr id="5" name="Freeform 5"/>
          <p:cNvSpPr/>
          <p:nvPr/>
        </p:nvSpPr>
        <p:spPr>
          <a:xfrm>
            <a:off x="1242394" y="5002485"/>
            <a:ext cx="15803213" cy="4512950"/>
          </a:xfrm>
          <a:custGeom>
            <a:avLst/>
            <a:gdLst/>
            <a:ahLst/>
            <a:cxnLst/>
            <a:rect l="l" t="t" r="r" b="b"/>
            <a:pathLst>
              <a:path w="15803213" h="4512950">
                <a:moveTo>
                  <a:pt x="0" y="0"/>
                </a:moveTo>
                <a:lnTo>
                  <a:pt x="15803212" y="0"/>
                </a:lnTo>
                <a:lnTo>
                  <a:pt x="15803212" y="4512951"/>
                </a:lnTo>
                <a:lnTo>
                  <a:pt x="0" y="4512951"/>
                </a:lnTo>
                <a:lnTo>
                  <a:pt x="0" y="0"/>
                </a:lnTo>
                <a:close/>
              </a:path>
            </a:pathLst>
          </a:custGeom>
          <a:blipFill>
            <a:blip r:embed="rId4"/>
            <a:stretch>
              <a:fillRect t="-11839" b="-84258"/>
            </a:stretch>
          </a:blipFill>
        </p:spPr>
      </p:sp>
      <p:sp>
        <p:nvSpPr>
          <p:cNvPr id="6" name="TextBox 6"/>
          <p:cNvSpPr txBox="1"/>
          <p:nvPr/>
        </p:nvSpPr>
        <p:spPr>
          <a:xfrm>
            <a:off x="509337" y="737477"/>
            <a:ext cx="13714603" cy="2743200"/>
          </a:xfrm>
          <a:prstGeom prst="rect">
            <a:avLst/>
          </a:prstGeom>
        </p:spPr>
        <p:txBody>
          <a:bodyPr lIns="0" tIns="0" rIns="0" bIns="0" rtlCol="0" anchor="t">
            <a:spAutoFit/>
          </a:bodyPr>
          <a:lstStyle/>
          <a:p>
            <a:pPr>
              <a:lnSpc>
                <a:spcPts val="10800"/>
              </a:lnSpc>
            </a:pPr>
            <a:r>
              <a:rPr lang="en-US" sz="9000">
                <a:solidFill>
                  <a:srgbClr val="2C2C2C"/>
                </a:solidFill>
                <a:latin typeface="Saira Medium" panose="00000600000000000000"/>
              </a:rPr>
              <a:t>Cài đặt thư viện Matplotib</a:t>
            </a:r>
            <a:endParaRPr lang="en-US" sz="9000">
              <a:solidFill>
                <a:srgbClr val="2C2C2C"/>
              </a:solidFill>
              <a:latin typeface="Saira Medium" panose="00000600000000000000"/>
            </a:endParaRPr>
          </a:p>
          <a:p>
            <a:pPr marL="0" lvl="0" indent="0">
              <a:lnSpc>
                <a:spcPts val="10800"/>
              </a:lnSpc>
              <a:spcBef>
                <a:spcPct val="0"/>
              </a:spcBef>
            </a:pPr>
          </a:p>
        </p:txBody>
      </p:sp>
      <p:sp>
        <p:nvSpPr>
          <p:cNvPr id="7" name="TextBox 7"/>
          <p:cNvSpPr txBox="1"/>
          <p:nvPr/>
        </p:nvSpPr>
        <p:spPr>
          <a:xfrm>
            <a:off x="838361" y="2426577"/>
            <a:ext cx="16170690" cy="2136775"/>
          </a:xfrm>
          <a:prstGeom prst="rect">
            <a:avLst/>
          </a:prstGeom>
        </p:spPr>
        <p:txBody>
          <a:bodyPr lIns="0" tIns="0" rIns="0" bIns="0" rtlCol="0" anchor="t">
            <a:spAutoFit/>
          </a:bodyPr>
          <a:lstStyle/>
          <a:p>
            <a:pPr>
              <a:lnSpc>
                <a:spcPts val="5600"/>
              </a:lnSpc>
              <a:spcBef>
                <a:spcPct val="0"/>
              </a:spcBef>
            </a:pPr>
            <a:r>
              <a:rPr lang="en-US" sz="5000">
                <a:solidFill>
                  <a:srgbClr val="2C2C2C"/>
                </a:solidFill>
                <a:latin typeface="Saira Medium" panose="00000600000000000000"/>
              </a:rPr>
              <a:t>- Bạn có thể cài đặt Matplotlib bằng pip, một trình quản lý gói cho Python. Chạy lệnh sau trong dòng lệnh để cài đặt Matplotlib: </a:t>
            </a:r>
            <a:endParaRPr lang="en-US" sz="5000">
              <a:solidFill>
                <a:srgbClr val="2C2C2C"/>
              </a:solidFill>
              <a:latin typeface="Saira Medium" panose="0000060000000000000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6957909" cy="10287000"/>
          </a:xfrm>
          <a:custGeom>
            <a:avLst/>
            <a:gdLst/>
            <a:ahLst/>
            <a:cxnLst/>
            <a:rect l="l" t="t" r="r" b="b"/>
            <a:pathLst>
              <a:path w="6957909" h="10287000">
                <a:moveTo>
                  <a:pt x="0" y="0"/>
                </a:moveTo>
                <a:lnTo>
                  <a:pt x="6957909" y="0"/>
                </a:lnTo>
                <a:lnTo>
                  <a:pt x="6957909" y="10287000"/>
                </a:lnTo>
                <a:lnTo>
                  <a:pt x="0" y="10287000"/>
                </a:lnTo>
                <a:lnTo>
                  <a:pt x="0" y="0"/>
                </a:lnTo>
                <a:close/>
              </a:path>
            </a:pathLst>
          </a:custGeom>
          <a:blipFill>
            <a:blip r:embed="rId1">
              <a:extLst>
                <a:ext uri="{96DAC541-7B7A-43D3-8B79-37D633B846F1}">
                  <asvg:svgBlip xmlns:asvg="http://schemas.microsoft.com/office/drawing/2016/SVG/main" r:embed="rId2"/>
                </a:ext>
              </a:extLst>
            </a:blip>
            <a:stretch>
              <a:fillRect l="-162837"/>
            </a:stretch>
          </a:blipFill>
        </p:spPr>
      </p:sp>
      <p:sp>
        <p:nvSpPr>
          <p:cNvPr id="3" name="Freeform 3"/>
          <p:cNvSpPr/>
          <p:nvPr/>
        </p:nvSpPr>
        <p:spPr>
          <a:xfrm>
            <a:off x="782832" y="2399136"/>
            <a:ext cx="5392244" cy="5488727"/>
          </a:xfrm>
          <a:custGeom>
            <a:avLst/>
            <a:gdLst/>
            <a:ahLst/>
            <a:cxnLst/>
            <a:rect l="l" t="t" r="r" b="b"/>
            <a:pathLst>
              <a:path w="5392244" h="5488727">
                <a:moveTo>
                  <a:pt x="0" y="0"/>
                </a:moveTo>
                <a:lnTo>
                  <a:pt x="5392244" y="0"/>
                </a:lnTo>
                <a:lnTo>
                  <a:pt x="5392244" y="5488728"/>
                </a:lnTo>
                <a:lnTo>
                  <a:pt x="0" y="5488728"/>
                </a:lnTo>
                <a:lnTo>
                  <a:pt x="0" y="0"/>
                </a:lnTo>
                <a:close/>
              </a:path>
            </a:pathLst>
          </a:custGeom>
          <a:blipFill>
            <a:blip r:embed="rId3"/>
            <a:stretch>
              <a:fillRect t="-13236" b="-1482"/>
            </a:stretch>
          </a:blipFill>
        </p:spPr>
      </p:sp>
      <p:grpSp>
        <p:nvGrpSpPr>
          <p:cNvPr id="4" name="Group 4"/>
          <p:cNvGrpSpPr/>
          <p:nvPr/>
        </p:nvGrpSpPr>
        <p:grpSpPr>
          <a:xfrm rot="0">
            <a:off x="7942766" y="2222986"/>
            <a:ext cx="9365415" cy="5841028"/>
            <a:chOff x="0" y="0"/>
            <a:chExt cx="12487220" cy="7788037"/>
          </a:xfrm>
        </p:grpSpPr>
        <p:sp>
          <p:nvSpPr>
            <p:cNvPr id="5" name="TextBox 5"/>
            <p:cNvSpPr txBox="1"/>
            <p:nvPr/>
          </p:nvSpPr>
          <p:spPr>
            <a:xfrm>
              <a:off x="0" y="0"/>
              <a:ext cx="12487220" cy="1168400"/>
            </a:xfrm>
            <a:prstGeom prst="rect">
              <a:avLst/>
            </a:prstGeom>
          </p:spPr>
          <p:txBody>
            <a:bodyPr lIns="0" tIns="0" rIns="0" bIns="0" rtlCol="0" anchor="t">
              <a:spAutoFit/>
            </a:bodyPr>
            <a:lstStyle/>
            <a:p>
              <a:pPr marL="0" lvl="0" indent="0" algn="ctr">
                <a:lnSpc>
                  <a:spcPts val="6960"/>
                </a:lnSpc>
                <a:spcBef>
                  <a:spcPct val="0"/>
                </a:spcBef>
              </a:pPr>
              <a:r>
                <a:rPr lang="en-US" sz="5800">
                  <a:solidFill>
                    <a:srgbClr val="2C2C2C"/>
                  </a:solidFill>
                  <a:latin typeface="Saira Medium" panose="00000600000000000000"/>
                </a:rPr>
                <a:t>Ví dụ</a:t>
              </a:r>
              <a:endParaRPr lang="en-US" sz="5800">
                <a:solidFill>
                  <a:srgbClr val="2C2C2C"/>
                </a:solidFill>
                <a:latin typeface="Saira Medium" panose="00000600000000000000"/>
              </a:endParaRPr>
            </a:p>
          </p:txBody>
        </p:sp>
        <p:sp>
          <p:nvSpPr>
            <p:cNvPr id="6" name="TextBox 6"/>
            <p:cNvSpPr txBox="1"/>
            <p:nvPr/>
          </p:nvSpPr>
          <p:spPr>
            <a:xfrm>
              <a:off x="0" y="1417506"/>
              <a:ext cx="12487220" cy="6370531"/>
            </a:xfrm>
            <a:prstGeom prst="rect">
              <a:avLst/>
            </a:prstGeom>
          </p:spPr>
          <p:txBody>
            <a:bodyPr lIns="0" tIns="0" rIns="0" bIns="0" rtlCol="0" anchor="t">
              <a:spAutoFit/>
            </a:bodyPr>
            <a:lstStyle/>
            <a:p>
              <a:pPr marL="496570" lvl="1" indent="-248285">
                <a:lnSpc>
                  <a:spcPts val="3220"/>
                </a:lnSpc>
                <a:buFont typeface="Arial" panose="020B0604020202020204"/>
                <a:buChar char="•"/>
              </a:pPr>
              <a:r>
                <a:rPr lang="en-US" sz="2300">
                  <a:solidFill>
                    <a:srgbClr val="2C2C2C"/>
                  </a:solidFill>
                  <a:latin typeface="Cabin Regular" panose="00000500000000000000"/>
                </a:rPr>
                <a:t>Trong nhận dạng chữ số viết tay, ta có ảnh của hàng nghìn ví dụ của mỗi chữ số được viết bởi nhiều người khác nhau. Chúng ta đưa các bức ảnh này vào trong một thuật toán và chỉ cho nó biết mỗi bức ảnh tương ứng với chữ số nào. Sau khi thuật toán tạo ra một mô hình, tức một hàm số mà đầu vào là một bức ảnh và đầu ra là một chữ số, khi nhận được một bức ảnh mới mà mô hình </a:t>
              </a:r>
              <a:r>
                <a:rPr lang="en-US" sz="2300">
                  <a:solidFill>
                    <a:srgbClr val="2C2C2C"/>
                  </a:solidFill>
                  <a:latin typeface="Cabin Regular Bold" panose="00000600000000000000"/>
                </a:rPr>
                <a:t>chưa nhìn thấy bao giờ</a:t>
              </a:r>
              <a:r>
                <a:rPr lang="en-US" sz="2300">
                  <a:solidFill>
                    <a:srgbClr val="2C2C2C"/>
                  </a:solidFill>
                  <a:latin typeface="Cabin Regular" panose="00000500000000000000"/>
                </a:rPr>
                <a:t>, nó sẽ dự đoán bức ảnh đó chứa chữ số nào.</a:t>
              </a:r>
              <a:endParaRPr lang="en-US" sz="2300">
                <a:solidFill>
                  <a:srgbClr val="2C2C2C"/>
                </a:solidFill>
                <a:latin typeface="Cabin Regular" panose="00000500000000000000"/>
              </a:endParaRPr>
            </a:p>
            <a:p>
              <a:pPr>
                <a:lnSpc>
                  <a:spcPts val="3220"/>
                </a:lnSpc>
              </a:pPr>
              <a:r>
                <a:rPr lang="en-US" sz="2300">
                  <a:solidFill>
                    <a:srgbClr val="2C2C2C"/>
                  </a:solidFill>
                  <a:latin typeface="Cabin Regular" panose="00000500000000000000"/>
                </a:rPr>
                <a:t>--&gt; Ví dụ này khá giống với cách học của con người khi còn nhỏ. Ta đưa bảng chữ cái cho một đứa trẻ và chỉ cho chúng đây là chữ A, đây là chữ B. Sau một vài lần được dạy thì trẻ có thể nhận biết được đâu là chữ A, đâu là chữ B trong một cuốn sách mà chúng chưa nhìn thấy bao giờ.</a:t>
              </a:r>
              <a:endParaRPr lang="en-US" sz="2300">
                <a:solidFill>
                  <a:srgbClr val="2C2C2C"/>
                </a:solidFill>
                <a:latin typeface="Cabin Regular" panose="00000500000000000000"/>
              </a:endParaRPr>
            </a:p>
            <a:p>
              <a:pPr>
                <a:lnSpc>
                  <a:spcPts val="3220"/>
                </a:lnSpc>
              </a:pPr>
            </a:p>
          </p:txBody>
        </p:sp>
      </p:gr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9879266">
            <a:off x="4753514" y="-4726253"/>
            <a:ext cx="16715884" cy="12248184"/>
          </a:xfrm>
          <a:custGeom>
            <a:avLst/>
            <a:gdLst/>
            <a:ahLst/>
            <a:cxnLst/>
            <a:rect l="l" t="t" r="r" b="b"/>
            <a:pathLst>
              <a:path w="16715884" h="12248184">
                <a:moveTo>
                  <a:pt x="0" y="0"/>
                </a:moveTo>
                <a:lnTo>
                  <a:pt x="16715884" y="0"/>
                </a:lnTo>
                <a:lnTo>
                  <a:pt x="16715884" y="12248184"/>
                </a:lnTo>
                <a:lnTo>
                  <a:pt x="0" y="12248184"/>
                </a:lnTo>
                <a:lnTo>
                  <a:pt x="0" y="0"/>
                </a:lnTo>
                <a:close/>
              </a:path>
            </a:pathLst>
          </a:custGeom>
          <a:blipFill>
            <a:blip r:embed="rId1"/>
            <a:stretch>
              <a:fillRect/>
            </a:stretch>
          </a:blipFill>
        </p:spPr>
      </p:sp>
      <p:sp>
        <p:nvSpPr>
          <p:cNvPr id="3" name="Freeform 3"/>
          <p:cNvSpPr/>
          <p:nvPr/>
        </p:nvSpPr>
        <p:spPr>
          <a:xfrm>
            <a:off x="14709110" y="1871405"/>
            <a:ext cx="1077268" cy="475344"/>
          </a:xfrm>
          <a:custGeom>
            <a:avLst/>
            <a:gdLst/>
            <a:ahLst/>
            <a:cxnLst/>
            <a:rect l="l" t="t" r="r" b="b"/>
            <a:pathLst>
              <a:path w="1077268" h="475344">
                <a:moveTo>
                  <a:pt x="0" y="0"/>
                </a:moveTo>
                <a:lnTo>
                  <a:pt x="1077268" y="0"/>
                </a:lnTo>
                <a:lnTo>
                  <a:pt x="1077268" y="475344"/>
                </a:lnTo>
                <a:lnTo>
                  <a:pt x="0" y="475344"/>
                </a:lnTo>
                <a:lnTo>
                  <a:pt x="0" y="0"/>
                </a:lnTo>
                <a:close/>
              </a:path>
            </a:pathLst>
          </a:custGeom>
          <a:blipFill>
            <a:blip r:embed="rId2"/>
            <a:stretch>
              <a:fillRect/>
            </a:stretch>
          </a:blipFill>
        </p:spPr>
      </p:sp>
      <p:sp>
        <p:nvSpPr>
          <p:cNvPr id="4" name="Freeform 4"/>
          <p:cNvSpPr/>
          <p:nvPr/>
        </p:nvSpPr>
        <p:spPr>
          <a:xfrm>
            <a:off x="14984048" y="4035829"/>
            <a:ext cx="2215342" cy="2215342"/>
          </a:xfrm>
          <a:custGeom>
            <a:avLst/>
            <a:gdLst/>
            <a:ahLst/>
            <a:cxnLst/>
            <a:rect l="l" t="t" r="r" b="b"/>
            <a:pathLst>
              <a:path w="2215342" h="2215342">
                <a:moveTo>
                  <a:pt x="0" y="0"/>
                </a:moveTo>
                <a:lnTo>
                  <a:pt x="2215342" y="0"/>
                </a:lnTo>
                <a:lnTo>
                  <a:pt x="2215342" y="2215342"/>
                </a:lnTo>
                <a:lnTo>
                  <a:pt x="0" y="2215342"/>
                </a:lnTo>
                <a:lnTo>
                  <a:pt x="0" y="0"/>
                </a:lnTo>
                <a:close/>
              </a:path>
            </a:pathLst>
          </a:custGeom>
          <a:blipFill>
            <a:blip r:embed="rId3">
              <a:alphaModFix amt="86000"/>
            </a:blip>
            <a:stretch>
              <a:fillRect/>
            </a:stretch>
          </a:blipFill>
        </p:spPr>
      </p:sp>
      <p:sp>
        <p:nvSpPr>
          <p:cNvPr id="5" name="Freeform 5"/>
          <p:cNvSpPr/>
          <p:nvPr/>
        </p:nvSpPr>
        <p:spPr>
          <a:xfrm>
            <a:off x="2863576" y="6579000"/>
            <a:ext cx="13228143" cy="1806669"/>
          </a:xfrm>
          <a:custGeom>
            <a:avLst/>
            <a:gdLst/>
            <a:ahLst/>
            <a:cxnLst/>
            <a:rect l="l" t="t" r="r" b="b"/>
            <a:pathLst>
              <a:path w="13228143" h="1806669">
                <a:moveTo>
                  <a:pt x="0" y="0"/>
                </a:moveTo>
                <a:lnTo>
                  <a:pt x="13228143" y="0"/>
                </a:lnTo>
                <a:lnTo>
                  <a:pt x="13228143" y="1806669"/>
                </a:lnTo>
                <a:lnTo>
                  <a:pt x="0" y="1806669"/>
                </a:lnTo>
                <a:lnTo>
                  <a:pt x="0" y="0"/>
                </a:lnTo>
                <a:close/>
              </a:path>
            </a:pathLst>
          </a:custGeom>
          <a:blipFill>
            <a:blip r:embed="rId4"/>
            <a:stretch>
              <a:fillRect/>
            </a:stretch>
          </a:blipFill>
        </p:spPr>
      </p:sp>
      <p:sp>
        <p:nvSpPr>
          <p:cNvPr id="6" name="TextBox 6"/>
          <p:cNvSpPr txBox="1"/>
          <p:nvPr/>
        </p:nvSpPr>
        <p:spPr>
          <a:xfrm>
            <a:off x="509337" y="737477"/>
            <a:ext cx="13714603" cy="2743200"/>
          </a:xfrm>
          <a:prstGeom prst="rect">
            <a:avLst/>
          </a:prstGeom>
        </p:spPr>
        <p:txBody>
          <a:bodyPr lIns="0" tIns="0" rIns="0" bIns="0" rtlCol="0" anchor="t">
            <a:spAutoFit/>
          </a:bodyPr>
          <a:lstStyle/>
          <a:p>
            <a:pPr>
              <a:lnSpc>
                <a:spcPts val="10800"/>
              </a:lnSpc>
            </a:pPr>
            <a:r>
              <a:rPr lang="en-US" sz="9000">
                <a:solidFill>
                  <a:srgbClr val="2C2C2C"/>
                </a:solidFill>
                <a:latin typeface="Saira Medium" panose="00000600000000000000"/>
              </a:rPr>
              <a:t>Khai báo thư viện</a:t>
            </a:r>
            <a:endParaRPr lang="en-US" sz="9000">
              <a:solidFill>
                <a:srgbClr val="2C2C2C"/>
              </a:solidFill>
              <a:latin typeface="Saira Medium" panose="00000600000000000000"/>
            </a:endParaRPr>
          </a:p>
          <a:p>
            <a:pPr marL="0" lvl="0" indent="0">
              <a:lnSpc>
                <a:spcPts val="10800"/>
              </a:lnSpc>
              <a:spcBef>
                <a:spcPct val="0"/>
              </a:spcBef>
            </a:pPr>
          </a:p>
        </p:txBody>
      </p:sp>
      <p:sp>
        <p:nvSpPr>
          <p:cNvPr id="7" name="TextBox 7"/>
          <p:cNvSpPr txBox="1"/>
          <p:nvPr/>
        </p:nvSpPr>
        <p:spPr>
          <a:xfrm>
            <a:off x="838361" y="2426577"/>
            <a:ext cx="16170690" cy="2841625"/>
          </a:xfrm>
          <a:prstGeom prst="rect">
            <a:avLst/>
          </a:prstGeom>
        </p:spPr>
        <p:txBody>
          <a:bodyPr lIns="0" tIns="0" rIns="0" bIns="0" rtlCol="0" anchor="t">
            <a:spAutoFit/>
          </a:bodyPr>
          <a:lstStyle/>
          <a:p>
            <a:pPr>
              <a:lnSpc>
                <a:spcPts val="5600"/>
              </a:lnSpc>
              <a:spcBef>
                <a:spcPct val="0"/>
              </a:spcBef>
            </a:pPr>
            <a:r>
              <a:rPr lang="en-US" sz="5000">
                <a:solidFill>
                  <a:srgbClr val="2C2C2C"/>
                </a:solidFill>
                <a:latin typeface="Saira Medium" panose="00000600000000000000"/>
              </a:rPr>
              <a:t>Để sử dụng Matplotlib trong một chương trình Python, bạn cần khai báo và </a:t>
            </a:r>
            <a:r>
              <a:rPr lang="en-US" sz="5000">
                <a:solidFill>
                  <a:srgbClr val="6EC8BD"/>
                </a:solidFill>
                <a:latin typeface="Saira Medium" panose="00000600000000000000"/>
              </a:rPr>
              <a:t>import module matplotlib.pyplot.</a:t>
            </a:r>
            <a:r>
              <a:rPr lang="en-US" sz="5000">
                <a:solidFill>
                  <a:srgbClr val="2C2C2C"/>
                </a:solidFill>
                <a:latin typeface="Saira Medium" panose="00000600000000000000"/>
              </a:rPr>
              <a:t> Truyền thống, người ta thường sử dụng cú pháp sau để import:</a:t>
            </a:r>
            <a:endParaRPr lang="en-US" sz="5000">
              <a:solidFill>
                <a:srgbClr val="2C2C2C"/>
              </a:solidFill>
              <a:latin typeface="Saira Medium" panose="00000600000000000000"/>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9879266">
            <a:off x="4753514" y="-4726253"/>
            <a:ext cx="16715884" cy="12248184"/>
          </a:xfrm>
          <a:custGeom>
            <a:avLst/>
            <a:gdLst/>
            <a:ahLst/>
            <a:cxnLst/>
            <a:rect l="l" t="t" r="r" b="b"/>
            <a:pathLst>
              <a:path w="16715884" h="12248184">
                <a:moveTo>
                  <a:pt x="0" y="0"/>
                </a:moveTo>
                <a:lnTo>
                  <a:pt x="16715884" y="0"/>
                </a:lnTo>
                <a:lnTo>
                  <a:pt x="16715884" y="12248184"/>
                </a:lnTo>
                <a:lnTo>
                  <a:pt x="0" y="12248184"/>
                </a:lnTo>
                <a:lnTo>
                  <a:pt x="0" y="0"/>
                </a:lnTo>
                <a:close/>
              </a:path>
            </a:pathLst>
          </a:custGeom>
          <a:blipFill>
            <a:blip r:embed="rId1"/>
            <a:stretch>
              <a:fillRect/>
            </a:stretch>
          </a:blipFill>
        </p:spPr>
      </p:sp>
      <p:sp>
        <p:nvSpPr>
          <p:cNvPr id="3" name="Freeform 3"/>
          <p:cNvSpPr/>
          <p:nvPr/>
        </p:nvSpPr>
        <p:spPr>
          <a:xfrm>
            <a:off x="14709110" y="1871405"/>
            <a:ext cx="1077268" cy="475344"/>
          </a:xfrm>
          <a:custGeom>
            <a:avLst/>
            <a:gdLst/>
            <a:ahLst/>
            <a:cxnLst/>
            <a:rect l="l" t="t" r="r" b="b"/>
            <a:pathLst>
              <a:path w="1077268" h="475344">
                <a:moveTo>
                  <a:pt x="0" y="0"/>
                </a:moveTo>
                <a:lnTo>
                  <a:pt x="1077268" y="0"/>
                </a:lnTo>
                <a:lnTo>
                  <a:pt x="1077268" y="475344"/>
                </a:lnTo>
                <a:lnTo>
                  <a:pt x="0" y="475344"/>
                </a:lnTo>
                <a:lnTo>
                  <a:pt x="0" y="0"/>
                </a:lnTo>
                <a:close/>
              </a:path>
            </a:pathLst>
          </a:custGeom>
          <a:blipFill>
            <a:blip r:embed="rId2"/>
            <a:stretch>
              <a:fillRect/>
            </a:stretch>
          </a:blipFill>
        </p:spPr>
      </p:sp>
      <p:sp>
        <p:nvSpPr>
          <p:cNvPr id="4" name="Freeform 4"/>
          <p:cNvSpPr/>
          <p:nvPr/>
        </p:nvSpPr>
        <p:spPr>
          <a:xfrm>
            <a:off x="14984048" y="4035829"/>
            <a:ext cx="2215342" cy="2215342"/>
          </a:xfrm>
          <a:custGeom>
            <a:avLst/>
            <a:gdLst/>
            <a:ahLst/>
            <a:cxnLst/>
            <a:rect l="l" t="t" r="r" b="b"/>
            <a:pathLst>
              <a:path w="2215342" h="2215342">
                <a:moveTo>
                  <a:pt x="0" y="0"/>
                </a:moveTo>
                <a:lnTo>
                  <a:pt x="2215342" y="0"/>
                </a:lnTo>
                <a:lnTo>
                  <a:pt x="2215342" y="2215342"/>
                </a:lnTo>
                <a:lnTo>
                  <a:pt x="0" y="2215342"/>
                </a:lnTo>
                <a:lnTo>
                  <a:pt x="0" y="0"/>
                </a:lnTo>
                <a:close/>
              </a:path>
            </a:pathLst>
          </a:custGeom>
          <a:blipFill>
            <a:blip r:embed="rId3">
              <a:alphaModFix amt="86000"/>
            </a:blip>
            <a:stretch>
              <a:fillRect/>
            </a:stretch>
          </a:blipFill>
        </p:spPr>
      </p:sp>
      <p:sp>
        <p:nvSpPr>
          <p:cNvPr id="5" name="TextBox 5"/>
          <p:cNvSpPr txBox="1"/>
          <p:nvPr/>
        </p:nvSpPr>
        <p:spPr>
          <a:xfrm>
            <a:off x="509337" y="737477"/>
            <a:ext cx="13714603" cy="2743200"/>
          </a:xfrm>
          <a:prstGeom prst="rect">
            <a:avLst/>
          </a:prstGeom>
        </p:spPr>
        <p:txBody>
          <a:bodyPr lIns="0" tIns="0" rIns="0" bIns="0" rtlCol="0" anchor="t">
            <a:spAutoFit/>
          </a:bodyPr>
          <a:lstStyle/>
          <a:p>
            <a:pPr>
              <a:lnSpc>
                <a:spcPts val="10800"/>
              </a:lnSpc>
            </a:pPr>
            <a:r>
              <a:rPr lang="en-US" sz="9000">
                <a:solidFill>
                  <a:srgbClr val="2C2C2C"/>
                </a:solidFill>
                <a:latin typeface="Saira Medium" panose="00000600000000000000"/>
              </a:rPr>
              <a:t>Đọc dữ liệu</a:t>
            </a:r>
            <a:endParaRPr lang="en-US" sz="9000">
              <a:solidFill>
                <a:srgbClr val="2C2C2C"/>
              </a:solidFill>
              <a:latin typeface="Saira Medium" panose="00000600000000000000"/>
            </a:endParaRPr>
          </a:p>
          <a:p>
            <a:pPr marL="0" lvl="0" indent="0">
              <a:lnSpc>
                <a:spcPts val="10800"/>
              </a:lnSpc>
              <a:spcBef>
                <a:spcPct val="0"/>
              </a:spcBef>
            </a:pPr>
          </a:p>
        </p:txBody>
      </p:sp>
      <p:sp>
        <p:nvSpPr>
          <p:cNvPr id="6" name="TextBox 6"/>
          <p:cNvSpPr txBox="1"/>
          <p:nvPr/>
        </p:nvSpPr>
        <p:spPr>
          <a:xfrm>
            <a:off x="838361" y="2436102"/>
            <a:ext cx="16170690" cy="2211324"/>
          </a:xfrm>
          <a:prstGeom prst="rect">
            <a:avLst/>
          </a:prstGeom>
        </p:spPr>
        <p:txBody>
          <a:bodyPr lIns="0" tIns="0" rIns="0" bIns="0" rtlCol="0" anchor="t">
            <a:spAutoFit/>
          </a:bodyPr>
          <a:lstStyle/>
          <a:p>
            <a:pPr>
              <a:lnSpc>
                <a:spcPts val="4370"/>
              </a:lnSpc>
              <a:spcBef>
                <a:spcPct val="0"/>
              </a:spcBef>
            </a:pPr>
            <a:r>
              <a:rPr lang="en-US" sz="3900">
                <a:solidFill>
                  <a:srgbClr val="2C2C2C"/>
                </a:solidFill>
                <a:latin typeface="Saira Medium" panose="00000600000000000000"/>
              </a:rPr>
              <a:t>Trong Matplotlib, việc đọc dữ liệu thường được thực hiện bằng cách sử dụng các thư viện bên ngoài như NumPy hoặc Pandas để đọc và xử lý dữ liệu, sau đó sử dụng Matplotlib để trực quan hóa nó. Dưới đây là một ví dụ về cách đọc dữ liệu sử dụng thư viện Pandas </a:t>
            </a:r>
            <a:endParaRPr lang="en-US" sz="3900">
              <a:solidFill>
                <a:srgbClr val="2C2C2C"/>
              </a:solidFill>
              <a:latin typeface="Saira Medium" panose="00000600000000000000"/>
            </a:endParaRPr>
          </a:p>
        </p:txBody>
      </p:sp>
      <p:sp>
        <p:nvSpPr>
          <p:cNvPr id="7" name="Freeform 7"/>
          <p:cNvSpPr/>
          <p:nvPr/>
        </p:nvSpPr>
        <p:spPr>
          <a:xfrm>
            <a:off x="1518707" y="5561713"/>
            <a:ext cx="14809997" cy="3382706"/>
          </a:xfrm>
          <a:custGeom>
            <a:avLst/>
            <a:gdLst/>
            <a:ahLst/>
            <a:cxnLst/>
            <a:rect l="l" t="t" r="r" b="b"/>
            <a:pathLst>
              <a:path w="14809997" h="3382706">
                <a:moveTo>
                  <a:pt x="0" y="0"/>
                </a:moveTo>
                <a:lnTo>
                  <a:pt x="14809998" y="0"/>
                </a:lnTo>
                <a:lnTo>
                  <a:pt x="14809998" y="3382706"/>
                </a:lnTo>
                <a:lnTo>
                  <a:pt x="0" y="3382706"/>
                </a:lnTo>
                <a:lnTo>
                  <a:pt x="0" y="0"/>
                </a:lnTo>
                <a:close/>
              </a:path>
            </a:pathLst>
          </a:custGeom>
          <a:blipFill>
            <a:blip r:embed="rId4"/>
            <a:stretch>
              <a:fillRect/>
            </a:stretch>
          </a:blipFill>
        </p:spPr>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9879266">
            <a:off x="4753514" y="-4726253"/>
            <a:ext cx="16715884" cy="12248184"/>
          </a:xfrm>
          <a:custGeom>
            <a:avLst/>
            <a:gdLst/>
            <a:ahLst/>
            <a:cxnLst/>
            <a:rect l="l" t="t" r="r" b="b"/>
            <a:pathLst>
              <a:path w="16715884" h="12248184">
                <a:moveTo>
                  <a:pt x="0" y="0"/>
                </a:moveTo>
                <a:lnTo>
                  <a:pt x="16715884" y="0"/>
                </a:lnTo>
                <a:lnTo>
                  <a:pt x="16715884" y="12248184"/>
                </a:lnTo>
                <a:lnTo>
                  <a:pt x="0" y="12248184"/>
                </a:lnTo>
                <a:lnTo>
                  <a:pt x="0" y="0"/>
                </a:lnTo>
                <a:close/>
              </a:path>
            </a:pathLst>
          </a:custGeom>
          <a:blipFill>
            <a:blip r:embed="rId1"/>
            <a:stretch>
              <a:fillRect/>
            </a:stretch>
          </a:blipFill>
        </p:spPr>
      </p:sp>
      <p:sp>
        <p:nvSpPr>
          <p:cNvPr id="3" name="Freeform 3"/>
          <p:cNvSpPr/>
          <p:nvPr/>
        </p:nvSpPr>
        <p:spPr>
          <a:xfrm>
            <a:off x="14984048" y="4035829"/>
            <a:ext cx="2215342" cy="2215342"/>
          </a:xfrm>
          <a:custGeom>
            <a:avLst/>
            <a:gdLst/>
            <a:ahLst/>
            <a:cxnLst/>
            <a:rect l="l" t="t" r="r" b="b"/>
            <a:pathLst>
              <a:path w="2215342" h="2215342">
                <a:moveTo>
                  <a:pt x="0" y="0"/>
                </a:moveTo>
                <a:lnTo>
                  <a:pt x="2215342" y="0"/>
                </a:lnTo>
                <a:lnTo>
                  <a:pt x="2215342" y="2215342"/>
                </a:lnTo>
                <a:lnTo>
                  <a:pt x="0" y="2215342"/>
                </a:lnTo>
                <a:lnTo>
                  <a:pt x="0" y="0"/>
                </a:lnTo>
                <a:close/>
              </a:path>
            </a:pathLst>
          </a:custGeom>
          <a:blipFill>
            <a:blip r:embed="rId2">
              <a:alphaModFix amt="86000"/>
            </a:blip>
            <a:stretch>
              <a:fillRect/>
            </a:stretch>
          </a:blipFill>
        </p:spPr>
      </p:sp>
      <p:sp>
        <p:nvSpPr>
          <p:cNvPr id="4" name="Freeform 4"/>
          <p:cNvSpPr/>
          <p:nvPr/>
        </p:nvSpPr>
        <p:spPr>
          <a:xfrm>
            <a:off x="1610742" y="3254176"/>
            <a:ext cx="13373306" cy="6261259"/>
          </a:xfrm>
          <a:custGeom>
            <a:avLst/>
            <a:gdLst/>
            <a:ahLst/>
            <a:cxnLst/>
            <a:rect l="l" t="t" r="r" b="b"/>
            <a:pathLst>
              <a:path w="13373306" h="6261259">
                <a:moveTo>
                  <a:pt x="0" y="0"/>
                </a:moveTo>
                <a:lnTo>
                  <a:pt x="13373306" y="0"/>
                </a:lnTo>
                <a:lnTo>
                  <a:pt x="13373306" y="6261260"/>
                </a:lnTo>
                <a:lnTo>
                  <a:pt x="0" y="6261260"/>
                </a:lnTo>
                <a:lnTo>
                  <a:pt x="0" y="0"/>
                </a:lnTo>
                <a:close/>
              </a:path>
            </a:pathLst>
          </a:custGeom>
          <a:blipFill>
            <a:blip r:embed="rId3"/>
            <a:stretch>
              <a:fillRect/>
            </a:stretch>
          </a:blipFill>
        </p:spPr>
      </p:sp>
      <p:sp>
        <p:nvSpPr>
          <p:cNvPr id="5" name="TextBox 5"/>
          <p:cNvSpPr txBox="1"/>
          <p:nvPr/>
        </p:nvSpPr>
        <p:spPr>
          <a:xfrm>
            <a:off x="509337" y="737477"/>
            <a:ext cx="12191892" cy="4114800"/>
          </a:xfrm>
          <a:prstGeom prst="rect">
            <a:avLst/>
          </a:prstGeom>
        </p:spPr>
        <p:txBody>
          <a:bodyPr lIns="0" tIns="0" rIns="0" bIns="0" rtlCol="0" anchor="t">
            <a:spAutoFit/>
          </a:bodyPr>
          <a:lstStyle/>
          <a:p>
            <a:pPr>
              <a:lnSpc>
                <a:spcPts val="8160"/>
              </a:lnSpc>
            </a:pPr>
            <a:r>
              <a:rPr lang="en-US" sz="6800">
                <a:solidFill>
                  <a:srgbClr val="2C2C2C"/>
                </a:solidFill>
                <a:latin typeface="Saira Medium Semi-Bold"/>
              </a:rPr>
              <a:t>Các hàm và lệnh Matplotlib quan trọng:</a:t>
            </a:r>
            <a:endParaRPr lang="en-US" sz="6800">
              <a:solidFill>
                <a:srgbClr val="2C2C2C"/>
              </a:solidFill>
              <a:latin typeface="Saira Medium Semi-Bold"/>
            </a:endParaRPr>
          </a:p>
          <a:p>
            <a:pPr>
              <a:lnSpc>
                <a:spcPts val="8160"/>
              </a:lnSpc>
            </a:pPr>
          </a:p>
          <a:p>
            <a:pPr marL="0" lvl="0" indent="0">
              <a:lnSpc>
                <a:spcPts val="8160"/>
              </a:lnSpc>
              <a:spcBef>
                <a:spcPct val="0"/>
              </a:spcBef>
            </a:p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9879266">
            <a:off x="4753514" y="-4726253"/>
            <a:ext cx="16715884" cy="12248184"/>
          </a:xfrm>
          <a:custGeom>
            <a:avLst/>
            <a:gdLst/>
            <a:ahLst/>
            <a:cxnLst/>
            <a:rect l="l" t="t" r="r" b="b"/>
            <a:pathLst>
              <a:path w="16715884" h="12248184">
                <a:moveTo>
                  <a:pt x="0" y="0"/>
                </a:moveTo>
                <a:lnTo>
                  <a:pt x="16715884" y="0"/>
                </a:lnTo>
                <a:lnTo>
                  <a:pt x="16715884" y="12248184"/>
                </a:lnTo>
                <a:lnTo>
                  <a:pt x="0" y="12248184"/>
                </a:lnTo>
                <a:lnTo>
                  <a:pt x="0" y="0"/>
                </a:lnTo>
                <a:close/>
              </a:path>
            </a:pathLst>
          </a:custGeom>
          <a:blipFill>
            <a:blip r:embed="rId1"/>
            <a:stretch>
              <a:fillRect/>
            </a:stretch>
          </a:blipFill>
        </p:spPr>
      </p:sp>
      <p:sp>
        <p:nvSpPr>
          <p:cNvPr id="3" name="Freeform 3"/>
          <p:cNvSpPr/>
          <p:nvPr/>
        </p:nvSpPr>
        <p:spPr>
          <a:xfrm>
            <a:off x="14984048" y="4035829"/>
            <a:ext cx="2215342" cy="2215342"/>
          </a:xfrm>
          <a:custGeom>
            <a:avLst/>
            <a:gdLst/>
            <a:ahLst/>
            <a:cxnLst/>
            <a:rect l="l" t="t" r="r" b="b"/>
            <a:pathLst>
              <a:path w="2215342" h="2215342">
                <a:moveTo>
                  <a:pt x="0" y="0"/>
                </a:moveTo>
                <a:lnTo>
                  <a:pt x="2215342" y="0"/>
                </a:lnTo>
                <a:lnTo>
                  <a:pt x="2215342" y="2215342"/>
                </a:lnTo>
                <a:lnTo>
                  <a:pt x="0" y="2215342"/>
                </a:lnTo>
                <a:lnTo>
                  <a:pt x="0" y="0"/>
                </a:lnTo>
                <a:close/>
              </a:path>
            </a:pathLst>
          </a:custGeom>
          <a:blipFill>
            <a:blip r:embed="rId2">
              <a:alphaModFix amt="86000"/>
            </a:blip>
            <a:stretch>
              <a:fillRect/>
            </a:stretch>
          </a:blipFill>
        </p:spPr>
      </p:sp>
      <p:sp>
        <p:nvSpPr>
          <p:cNvPr id="4" name="Freeform 4"/>
          <p:cNvSpPr/>
          <p:nvPr/>
        </p:nvSpPr>
        <p:spPr>
          <a:xfrm>
            <a:off x="511702" y="2280527"/>
            <a:ext cx="8632298" cy="7317006"/>
          </a:xfrm>
          <a:custGeom>
            <a:avLst/>
            <a:gdLst/>
            <a:ahLst/>
            <a:cxnLst/>
            <a:rect l="l" t="t" r="r" b="b"/>
            <a:pathLst>
              <a:path w="8632298" h="7317006">
                <a:moveTo>
                  <a:pt x="0" y="0"/>
                </a:moveTo>
                <a:lnTo>
                  <a:pt x="8632298" y="0"/>
                </a:lnTo>
                <a:lnTo>
                  <a:pt x="8632298" y="7317006"/>
                </a:lnTo>
                <a:lnTo>
                  <a:pt x="0" y="7317006"/>
                </a:lnTo>
                <a:lnTo>
                  <a:pt x="0" y="0"/>
                </a:lnTo>
                <a:close/>
              </a:path>
            </a:pathLst>
          </a:custGeom>
          <a:blipFill>
            <a:blip r:embed="rId3"/>
            <a:stretch>
              <a:fillRect/>
            </a:stretch>
          </a:blipFill>
        </p:spPr>
      </p:sp>
      <p:sp>
        <p:nvSpPr>
          <p:cNvPr id="5" name="Freeform 5"/>
          <p:cNvSpPr/>
          <p:nvPr/>
        </p:nvSpPr>
        <p:spPr>
          <a:xfrm>
            <a:off x="10020279" y="3015841"/>
            <a:ext cx="8267721" cy="6499595"/>
          </a:xfrm>
          <a:custGeom>
            <a:avLst/>
            <a:gdLst/>
            <a:ahLst/>
            <a:cxnLst/>
            <a:rect l="l" t="t" r="r" b="b"/>
            <a:pathLst>
              <a:path w="8267721" h="6499595">
                <a:moveTo>
                  <a:pt x="0" y="0"/>
                </a:moveTo>
                <a:lnTo>
                  <a:pt x="8267721" y="0"/>
                </a:lnTo>
                <a:lnTo>
                  <a:pt x="8267721" y="6499595"/>
                </a:lnTo>
                <a:lnTo>
                  <a:pt x="0" y="6499595"/>
                </a:lnTo>
                <a:lnTo>
                  <a:pt x="0" y="0"/>
                </a:lnTo>
                <a:close/>
              </a:path>
            </a:pathLst>
          </a:custGeom>
          <a:blipFill>
            <a:blip r:embed="rId4"/>
            <a:stretch>
              <a:fillRect/>
            </a:stretch>
          </a:blipFill>
        </p:spPr>
      </p:sp>
      <p:sp>
        <p:nvSpPr>
          <p:cNvPr id="6" name="TextBox 6"/>
          <p:cNvSpPr txBox="1"/>
          <p:nvPr/>
        </p:nvSpPr>
        <p:spPr>
          <a:xfrm>
            <a:off x="509337" y="737477"/>
            <a:ext cx="12191892" cy="3086100"/>
          </a:xfrm>
          <a:prstGeom prst="rect">
            <a:avLst/>
          </a:prstGeom>
        </p:spPr>
        <p:txBody>
          <a:bodyPr lIns="0" tIns="0" rIns="0" bIns="0" rtlCol="0" anchor="t">
            <a:spAutoFit/>
          </a:bodyPr>
          <a:lstStyle/>
          <a:p>
            <a:pPr>
              <a:lnSpc>
                <a:spcPts val="8160"/>
              </a:lnSpc>
            </a:pPr>
            <a:r>
              <a:rPr lang="en-US" sz="6800">
                <a:solidFill>
                  <a:srgbClr val="2C2C2C"/>
                </a:solidFill>
                <a:latin typeface="Saira Medium" panose="00000600000000000000"/>
              </a:rPr>
              <a:t>Ví dụ vẽ biểu đồ đường</a:t>
            </a:r>
            <a:endParaRPr lang="en-US" sz="6800">
              <a:solidFill>
                <a:srgbClr val="2C2C2C"/>
              </a:solidFill>
              <a:latin typeface="Saira Medium" panose="00000600000000000000"/>
            </a:endParaRPr>
          </a:p>
          <a:p>
            <a:pPr>
              <a:lnSpc>
                <a:spcPts val="8160"/>
              </a:lnSpc>
            </a:pPr>
          </a:p>
          <a:p>
            <a:pPr marL="0" lvl="0" indent="0">
              <a:lnSpc>
                <a:spcPts val="8160"/>
              </a:lnSpc>
              <a:spcBef>
                <a:spcPct val="0"/>
              </a:spcBef>
            </a:p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6957909" cy="10287000"/>
          </a:xfrm>
          <a:custGeom>
            <a:avLst/>
            <a:gdLst/>
            <a:ahLst/>
            <a:cxnLst/>
            <a:rect l="l" t="t" r="r" b="b"/>
            <a:pathLst>
              <a:path w="6957909" h="10287000">
                <a:moveTo>
                  <a:pt x="0" y="0"/>
                </a:moveTo>
                <a:lnTo>
                  <a:pt x="6957909" y="0"/>
                </a:lnTo>
                <a:lnTo>
                  <a:pt x="6957909" y="10287000"/>
                </a:lnTo>
                <a:lnTo>
                  <a:pt x="0" y="10287000"/>
                </a:lnTo>
                <a:lnTo>
                  <a:pt x="0" y="0"/>
                </a:lnTo>
                <a:close/>
              </a:path>
            </a:pathLst>
          </a:custGeom>
          <a:blipFill>
            <a:blip r:embed="rId1">
              <a:extLst>
                <a:ext uri="{96DAC541-7B7A-43D3-8B79-37D633B846F1}">
                  <asvg:svgBlip xmlns:asvg="http://schemas.microsoft.com/office/drawing/2016/SVG/main" r:embed="rId2"/>
                </a:ext>
              </a:extLst>
            </a:blip>
            <a:stretch>
              <a:fillRect l="-162837"/>
            </a:stretch>
          </a:blipFill>
        </p:spPr>
      </p:sp>
      <p:sp>
        <p:nvSpPr>
          <p:cNvPr id="3" name="Freeform 3"/>
          <p:cNvSpPr/>
          <p:nvPr/>
        </p:nvSpPr>
        <p:spPr>
          <a:xfrm>
            <a:off x="765337" y="2429883"/>
            <a:ext cx="5427234" cy="5427234"/>
          </a:xfrm>
          <a:custGeom>
            <a:avLst/>
            <a:gdLst/>
            <a:ahLst/>
            <a:cxnLst/>
            <a:rect l="l" t="t" r="r" b="b"/>
            <a:pathLst>
              <a:path w="5427234" h="5427234">
                <a:moveTo>
                  <a:pt x="0" y="0"/>
                </a:moveTo>
                <a:lnTo>
                  <a:pt x="5427234" y="0"/>
                </a:lnTo>
                <a:lnTo>
                  <a:pt x="5427234" y="5427234"/>
                </a:lnTo>
                <a:lnTo>
                  <a:pt x="0" y="5427234"/>
                </a:lnTo>
                <a:lnTo>
                  <a:pt x="0" y="0"/>
                </a:lnTo>
                <a:close/>
              </a:path>
            </a:pathLst>
          </a:custGeom>
          <a:blipFill>
            <a:blip r:embed="rId3"/>
            <a:stretch>
              <a:fillRect l="-7110" r="-7110"/>
            </a:stretch>
          </a:blipFill>
        </p:spPr>
      </p:sp>
      <p:grpSp>
        <p:nvGrpSpPr>
          <p:cNvPr id="4" name="Group 4"/>
          <p:cNvGrpSpPr/>
          <p:nvPr/>
        </p:nvGrpSpPr>
        <p:grpSpPr>
          <a:xfrm rot="0">
            <a:off x="7942766" y="2623036"/>
            <a:ext cx="9365415" cy="5040928"/>
            <a:chOff x="0" y="0"/>
            <a:chExt cx="12487220" cy="6721237"/>
          </a:xfrm>
        </p:grpSpPr>
        <p:sp>
          <p:nvSpPr>
            <p:cNvPr id="5" name="TextBox 5"/>
            <p:cNvSpPr txBox="1"/>
            <p:nvPr/>
          </p:nvSpPr>
          <p:spPr>
            <a:xfrm>
              <a:off x="0" y="0"/>
              <a:ext cx="12487220" cy="1168400"/>
            </a:xfrm>
            <a:prstGeom prst="rect">
              <a:avLst/>
            </a:prstGeom>
          </p:spPr>
          <p:txBody>
            <a:bodyPr lIns="0" tIns="0" rIns="0" bIns="0" rtlCol="0" anchor="t">
              <a:spAutoFit/>
            </a:bodyPr>
            <a:lstStyle/>
            <a:p>
              <a:pPr marL="0" lvl="0" indent="0" algn="ctr">
                <a:lnSpc>
                  <a:spcPts val="6960"/>
                </a:lnSpc>
                <a:spcBef>
                  <a:spcPct val="0"/>
                </a:spcBef>
              </a:pPr>
              <a:r>
                <a:rPr lang="en-US" sz="5800">
                  <a:solidFill>
                    <a:srgbClr val="2C2C2C"/>
                  </a:solidFill>
                  <a:latin typeface="Saira Medium" panose="00000600000000000000"/>
                </a:rPr>
                <a:t>Ví dụ</a:t>
              </a:r>
              <a:endParaRPr lang="en-US" sz="5800">
                <a:solidFill>
                  <a:srgbClr val="2C2C2C"/>
                </a:solidFill>
                <a:latin typeface="Saira Medium" panose="00000600000000000000"/>
              </a:endParaRPr>
            </a:p>
          </p:txBody>
        </p:sp>
        <p:sp>
          <p:nvSpPr>
            <p:cNvPr id="6" name="TextBox 6"/>
            <p:cNvSpPr txBox="1"/>
            <p:nvPr/>
          </p:nvSpPr>
          <p:spPr>
            <a:xfrm>
              <a:off x="0" y="1417506"/>
              <a:ext cx="12487220" cy="5303731"/>
            </a:xfrm>
            <a:prstGeom prst="rect">
              <a:avLst/>
            </a:prstGeom>
          </p:spPr>
          <p:txBody>
            <a:bodyPr lIns="0" tIns="0" rIns="0" bIns="0" rtlCol="0" anchor="t">
              <a:spAutoFit/>
            </a:bodyPr>
            <a:lstStyle/>
            <a:p>
              <a:pPr>
                <a:lnSpc>
                  <a:spcPts val="3220"/>
                </a:lnSpc>
              </a:pPr>
              <a:r>
                <a:rPr lang="en-US" sz="2300">
                  <a:solidFill>
                    <a:srgbClr val="2C2C2C"/>
                  </a:solidFill>
                  <a:latin typeface="Cabin Regular" panose="00000500000000000000"/>
                </a:rPr>
                <a:t>Thuật toán dò các khuôn mặt trong một bức ảnh đã được phát triển từ rất lâu. Thời gian đầu, facebook sử dụng thuật toán này để chỉ ra các khuôn mặt trong một bức ảnh và yêu cầu người dùng tag friends - tức gán nhãn cho mỗi khuôn mặt. Số lượng cặp dữ liệu (khuôn mặt, tên người) càng lớn, độ chính xác ở những lần tự động tag tiếp theo sẽ càng lớn</a:t>
              </a:r>
              <a:endParaRPr lang="en-US" sz="2300">
                <a:solidFill>
                  <a:srgbClr val="2C2C2C"/>
                </a:solidFill>
                <a:latin typeface="Cabin Regular" panose="00000500000000000000"/>
              </a:endParaRPr>
            </a:p>
            <a:p>
              <a:pPr>
                <a:lnSpc>
                  <a:spcPts val="3220"/>
                </a:lnSpc>
              </a:pPr>
              <a:r>
                <a:rPr lang="en-US" sz="2300">
                  <a:solidFill>
                    <a:srgbClr val="2C2C2C"/>
                  </a:solidFill>
                  <a:latin typeface="Cabin Regular" panose="00000500000000000000"/>
                </a:rPr>
                <a:t>--&gt;Bản thân thuật toán dò tìm các khuôn mặt trong 1 bức ảnh cũng là một thuật toán Supervised learning với training data (dữ liệu học) là hàng ngàn cặp (ảnh, mặt người) và (ảnh, không phải mặt người) được đưa vào. Chú ý là dữ liệu này chỉ phân biệt mặt người và không phải mặt người mà không phân biệt khuôn mặt của những người khác nhau.</a:t>
              </a:r>
              <a:endParaRPr lang="en-US" sz="2300">
                <a:solidFill>
                  <a:srgbClr val="2C2C2C"/>
                </a:solidFill>
                <a:latin typeface="Cabin Regular" panose="00000500000000000000"/>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4021120" y="-6705963"/>
            <a:ext cx="12988748" cy="12988748"/>
          </a:xfrm>
          <a:custGeom>
            <a:avLst/>
            <a:gdLst/>
            <a:ahLst/>
            <a:cxnLst/>
            <a:rect l="l" t="t" r="r" b="b"/>
            <a:pathLst>
              <a:path w="12988748" h="12988748">
                <a:moveTo>
                  <a:pt x="0" y="0"/>
                </a:moveTo>
                <a:lnTo>
                  <a:pt x="12988748" y="0"/>
                </a:lnTo>
                <a:lnTo>
                  <a:pt x="12988748" y="12988748"/>
                </a:lnTo>
                <a:lnTo>
                  <a:pt x="0" y="12988748"/>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3" name="TextBox 3"/>
          <p:cNvSpPr txBox="1"/>
          <p:nvPr/>
        </p:nvSpPr>
        <p:spPr>
          <a:xfrm>
            <a:off x="1028700" y="2162175"/>
            <a:ext cx="14215542" cy="3874135"/>
          </a:xfrm>
          <a:prstGeom prst="rect">
            <a:avLst/>
          </a:prstGeom>
        </p:spPr>
        <p:txBody>
          <a:bodyPr lIns="0" tIns="0" rIns="0" bIns="0" rtlCol="0" anchor="t">
            <a:spAutoFit/>
          </a:bodyPr>
          <a:lstStyle/>
          <a:p>
            <a:pPr marL="863600" lvl="1" indent="-431800">
              <a:lnSpc>
                <a:spcPts val="5120"/>
              </a:lnSpc>
              <a:buFont typeface="Arial" panose="020B0604020202020204"/>
              <a:buChar char="•"/>
            </a:pPr>
            <a:r>
              <a:rPr lang="en-US" sz="4000">
                <a:solidFill>
                  <a:srgbClr val="2C2C2C"/>
                </a:solidFill>
                <a:latin typeface="Saira Medium" panose="00000600000000000000"/>
              </a:rPr>
              <a:t>Mô hình được huấn luyện bằng cách giảm thiểu sai số lỗi (loss) của các dự đoán tại các vòng lặp huấn luyện. Sau quá trình huấn luyện. mô hình sẽ có khả năng đưa ra dự đoán về đầu ra với một đầu vào mới gặp (không có trong dữ liệu học).</a:t>
            </a:r>
            <a:endParaRPr lang="en-US" sz="4000">
              <a:solidFill>
                <a:srgbClr val="2C2C2C"/>
              </a:solidFill>
              <a:latin typeface="Saira Medium" panose="00000600000000000000"/>
            </a:endParaRPr>
          </a:p>
          <a:p>
            <a:pPr>
              <a:lnSpc>
                <a:spcPts val="5120"/>
              </a:lnSpc>
            </a:pPr>
          </a:p>
        </p:txBody>
      </p:sp>
      <p:sp>
        <p:nvSpPr>
          <p:cNvPr id="4" name="AutoShape 4"/>
          <p:cNvSpPr/>
          <p:nvPr/>
        </p:nvSpPr>
        <p:spPr>
          <a:xfrm>
            <a:off x="1028693" y="9224963"/>
            <a:ext cx="6945585" cy="0"/>
          </a:xfrm>
          <a:prstGeom prst="line">
            <a:avLst/>
          </a:prstGeom>
          <a:ln w="9525" cap="flat">
            <a:solidFill>
              <a:srgbClr val="2C2C2C"/>
            </a:solidFill>
            <a:prstDash val="solid"/>
            <a:headEnd type="none" w="sm" len="sm"/>
            <a:tailEnd type="none" w="sm" len="sm"/>
          </a:ln>
        </p:spPr>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graphicFrame>
        <p:nvGraphicFramePr>
          <p:cNvPr id="3" name="Table 3"/>
          <p:cNvGraphicFramePr>
            <a:graphicFrameLocks noGrp="1"/>
          </p:cNvGraphicFramePr>
          <p:nvPr/>
        </p:nvGraphicFramePr>
        <p:xfrm>
          <a:off x="1042988" y="2304836"/>
          <a:ext cx="16202025" cy="5677329"/>
        </p:xfrm>
        <a:graphic>
          <a:graphicData uri="http://schemas.openxmlformats.org/drawingml/2006/table">
            <a:tbl>
              <a:tblPr/>
              <a:tblGrid>
                <a:gridCol w="8101012"/>
                <a:gridCol w="8101012"/>
              </a:tblGrid>
              <a:tr h="1061517">
                <a:tc>
                  <a:txBody>
                    <a:bodyPr rtlCol="0"/>
                    <a:lstStyle/>
                    <a:p>
                      <a:pPr algn="ctr">
                        <a:lnSpc>
                          <a:spcPts val="4340"/>
                        </a:lnSpc>
                        <a:defRPr/>
                      </a:pPr>
                      <a:r>
                        <a:rPr lang="en-US" sz="3100">
                          <a:solidFill>
                            <a:srgbClr val="2C2C2C"/>
                          </a:solidFill>
                          <a:latin typeface="Cabin Regular Bold" panose="00000600000000000000"/>
                        </a:rPr>
                        <a:t>Classification (Phân loại)</a:t>
                      </a:r>
                      <a:endParaRPr lang="en-US" sz="1100"/>
                    </a:p>
                  </a:txBody>
                  <a:tcPr marL="190500" marR="190500" marT="190500" marB="190500" anchor="t">
                    <a:lnL w="9525" cap="flat" cmpd="sng" algn="ctr">
                      <a:solidFill>
                        <a:srgbClr val="2C2C2C"/>
                      </a:solidFill>
                      <a:prstDash val="solid"/>
                      <a:round/>
                      <a:headEnd type="none" w="med" len="med"/>
                      <a:tailEnd type="none" w="med" len="med"/>
                    </a:lnL>
                    <a:lnR w="9525" cap="flat" cmpd="sng" algn="ctr">
                      <a:solidFill>
                        <a:srgbClr val="2C2C2C"/>
                      </a:solidFill>
                      <a:prstDash val="solid"/>
                      <a:round/>
                      <a:headEnd type="none" w="med" len="med"/>
                      <a:tailEnd type="none" w="med" len="med"/>
                    </a:lnR>
                    <a:lnT w="9525" cap="flat" cmpd="sng" algn="ctr">
                      <a:solidFill>
                        <a:srgbClr val="2C2C2C"/>
                      </a:solidFill>
                      <a:prstDash val="solid"/>
                      <a:round/>
                      <a:headEnd type="none" w="med" len="med"/>
                      <a:tailEnd type="none" w="med" len="med"/>
                    </a:lnT>
                    <a:lnB w="9525" cap="flat" cmpd="sng" algn="ctr">
                      <a:solidFill>
                        <a:srgbClr val="2C2C2C"/>
                      </a:solidFill>
                      <a:prstDash val="solid"/>
                      <a:round/>
                      <a:headEnd type="none" w="med" len="med"/>
                      <a:tailEnd type="none" w="med" len="med"/>
                    </a:lnB>
                    <a:solidFill>
                      <a:srgbClr val="EDECED"/>
                    </a:solidFill>
                  </a:tcPr>
                </a:tc>
                <a:tc>
                  <a:txBody>
                    <a:bodyPr rtlCol="0"/>
                    <a:lstStyle/>
                    <a:p>
                      <a:pPr algn="ctr">
                        <a:lnSpc>
                          <a:spcPts val="4340"/>
                        </a:lnSpc>
                        <a:defRPr/>
                      </a:pPr>
                      <a:r>
                        <a:rPr lang="en-US" sz="3100">
                          <a:solidFill>
                            <a:srgbClr val="2C2C2C"/>
                          </a:solidFill>
                          <a:latin typeface="Cabin Regular Bold" panose="00000600000000000000"/>
                        </a:rPr>
                        <a:t>Regression (Hồi quy)</a:t>
                      </a:r>
                      <a:endParaRPr lang="en-US" sz="1100"/>
                    </a:p>
                  </a:txBody>
                  <a:tcPr marL="190500" marR="190500" marT="190500" marB="190500" anchor="t">
                    <a:lnL w="9525" cap="flat" cmpd="sng" algn="ctr">
                      <a:solidFill>
                        <a:srgbClr val="2C2C2C"/>
                      </a:solidFill>
                      <a:prstDash val="solid"/>
                      <a:round/>
                      <a:headEnd type="none" w="med" len="med"/>
                      <a:tailEnd type="none" w="med" len="med"/>
                    </a:lnL>
                    <a:lnR w="9525" cap="flat" cmpd="sng" algn="ctr">
                      <a:solidFill>
                        <a:srgbClr val="2C2C2C"/>
                      </a:solidFill>
                      <a:prstDash val="solid"/>
                      <a:round/>
                      <a:headEnd type="none" w="med" len="med"/>
                      <a:tailEnd type="none" w="med" len="med"/>
                    </a:lnR>
                    <a:lnT w="9525" cap="flat" cmpd="sng" algn="ctr">
                      <a:solidFill>
                        <a:srgbClr val="2C2C2C"/>
                      </a:solidFill>
                      <a:prstDash val="solid"/>
                      <a:round/>
                      <a:headEnd type="none" w="med" len="med"/>
                      <a:tailEnd type="none" w="med" len="med"/>
                    </a:lnT>
                    <a:lnB w="9525" cap="flat" cmpd="sng" algn="ctr">
                      <a:solidFill>
                        <a:srgbClr val="2C2C2C"/>
                      </a:solidFill>
                      <a:prstDash val="solid"/>
                      <a:round/>
                      <a:headEnd type="none" w="med" len="med"/>
                      <a:tailEnd type="none" w="med" len="med"/>
                    </a:lnB>
                    <a:solidFill>
                      <a:srgbClr val="EDECED"/>
                    </a:solidFill>
                  </a:tcPr>
                </a:tc>
              </a:tr>
              <a:tr h="4615812">
                <a:tc>
                  <a:txBody>
                    <a:bodyPr rtlCol="0"/>
                    <a:lstStyle/>
                    <a:p>
                      <a:pPr marL="539750" lvl="1" indent="-269875" algn="l">
                        <a:lnSpc>
                          <a:spcPts val="3500"/>
                        </a:lnSpc>
                        <a:buFont typeface="Arial" panose="020B0604020202020204"/>
                        <a:buChar char="•"/>
                        <a:defRPr/>
                      </a:pPr>
                      <a:r>
                        <a:rPr lang="en-US" sz="2500">
                          <a:solidFill>
                            <a:srgbClr val="2C2C2C"/>
                          </a:solidFill>
                          <a:latin typeface="Cabin Regular" panose="00000500000000000000"/>
                        </a:rPr>
                        <a:t>Một bài toán được gọi là classification nếu các label của input data được chia thành một số hữu hạn nhóm. Ví dụ: Gmail xác định xem một email có phải là spam hay không; các hãng tín dụng xác định xem một khách hàng có khả năng thanh toán nợ hay không. Ba ví dụ phía trên được chia vào loại này.</a:t>
                      </a:r>
                      <a:endParaRPr lang="en-US" sz="1100"/>
                    </a:p>
                    <a:p>
                      <a:pPr>
                        <a:lnSpc>
                          <a:spcPts val="3500"/>
                        </a:lnSpc>
                      </a:pPr>
                    </a:p>
                  </a:txBody>
                  <a:tcPr marL="190500" marR="190500" marT="190500" marB="190500" anchor="t">
                    <a:lnL w="9525" cap="flat" cmpd="sng" algn="ctr">
                      <a:solidFill>
                        <a:srgbClr val="2C2C2C"/>
                      </a:solidFill>
                      <a:prstDash val="solid"/>
                      <a:round/>
                      <a:headEnd type="none" w="med" len="med"/>
                      <a:tailEnd type="none" w="med" len="med"/>
                    </a:lnL>
                    <a:lnR w="9525" cap="flat" cmpd="sng" algn="ctr">
                      <a:solidFill>
                        <a:srgbClr val="2C2C2C"/>
                      </a:solidFill>
                      <a:prstDash val="solid"/>
                      <a:round/>
                      <a:headEnd type="none" w="med" len="med"/>
                      <a:tailEnd type="none" w="med" len="med"/>
                    </a:lnR>
                    <a:lnT w="9525" cap="flat" cmpd="sng" algn="ctr">
                      <a:solidFill>
                        <a:srgbClr val="2C2C2C"/>
                      </a:solidFill>
                      <a:prstDash val="solid"/>
                      <a:round/>
                      <a:headEnd type="none" w="med" len="med"/>
                      <a:tailEnd type="none" w="med" len="med"/>
                    </a:lnT>
                    <a:lnB w="9525" cap="flat" cmpd="sng" algn="ctr">
                      <a:solidFill>
                        <a:srgbClr val="2C2C2C"/>
                      </a:solidFill>
                      <a:prstDash val="solid"/>
                      <a:round/>
                      <a:headEnd type="none" w="med" len="med"/>
                      <a:tailEnd type="none" w="med" len="med"/>
                    </a:lnB>
                    <a:solidFill>
                      <a:srgbClr val="FFFFFF"/>
                    </a:solidFill>
                  </a:tcPr>
                </a:tc>
                <a:tc>
                  <a:txBody>
                    <a:bodyPr rtlCol="0"/>
                    <a:lstStyle/>
                    <a:p>
                      <a:pPr marL="539750" lvl="1" indent="-269875" algn="l">
                        <a:lnSpc>
                          <a:spcPts val="3500"/>
                        </a:lnSpc>
                        <a:buFont typeface="Arial" panose="020B0604020202020204"/>
                        <a:buChar char="•"/>
                        <a:defRPr/>
                      </a:pPr>
                      <a:r>
                        <a:rPr lang="en-US" sz="2500">
                          <a:solidFill>
                            <a:srgbClr val="2C2C2C"/>
                          </a:solidFill>
                          <a:latin typeface="Cabin Regular" panose="00000500000000000000"/>
                        </a:rPr>
                        <a:t>Nếu label không được chia thành các nhóm mà là một giá trị thực cụ thể. Ví dụ: một căn nhà rộng x m 2 , có y phòng ngủ và cách trung tâm thành phố z km sẽ có giá là bao nhiêu?</a:t>
                      </a:r>
                      <a:endParaRPr lang="en-US" sz="1100"/>
                    </a:p>
                    <a:p>
                      <a:pPr>
                        <a:lnSpc>
                          <a:spcPts val="3500"/>
                        </a:lnSpc>
                      </a:pPr>
                    </a:p>
                  </a:txBody>
                  <a:tcPr marL="190500" marR="190500" marT="190500" marB="190500" anchor="t">
                    <a:lnL w="9525" cap="flat" cmpd="sng" algn="ctr">
                      <a:solidFill>
                        <a:srgbClr val="2C2C2C"/>
                      </a:solidFill>
                      <a:prstDash val="solid"/>
                      <a:round/>
                      <a:headEnd type="none" w="med" len="med"/>
                      <a:tailEnd type="none" w="med" len="med"/>
                    </a:lnL>
                    <a:lnR w="9525" cap="flat" cmpd="sng" algn="ctr">
                      <a:solidFill>
                        <a:srgbClr val="2C2C2C"/>
                      </a:solidFill>
                      <a:prstDash val="solid"/>
                      <a:round/>
                      <a:headEnd type="none" w="med" len="med"/>
                      <a:tailEnd type="none" w="med" len="med"/>
                    </a:lnR>
                    <a:lnT w="9525" cap="flat" cmpd="sng" algn="ctr">
                      <a:solidFill>
                        <a:srgbClr val="2C2C2C"/>
                      </a:solidFill>
                      <a:prstDash val="solid"/>
                      <a:round/>
                      <a:headEnd type="none" w="med" len="med"/>
                      <a:tailEnd type="none" w="med" len="med"/>
                    </a:lnT>
                    <a:lnB w="9525" cap="flat" cmpd="sng" algn="ctr">
                      <a:solidFill>
                        <a:srgbClr val="2C2C2C"/>
                      </a:solidFill>
                      <a:prstDash val="solid"/>
                      <a:round/>
                      <a:headEnd type="none" w="med" len="med"/>
                      <a:tailEnd type="none" w="med" len="med"/>
                    </a:lnB>
                    <a:solidFill>
                      <a:srgbClr val="FFFFFF"/>
                    </a:solidFill>
                  </a:tcPr>
                </a:tc>
              </a:tr>
            </a:tbl>
          </a:graphicData>
        </a:graphic>
      </p:graphicFrame>
      <p:sp>
        <p:nvSpPr>
          <p:cNvPr id="4" name="TextBox 4"/>
          <p:cNvSpPr txBox="1"/>
          <p:nvPr/>
        </p:nvSpPr>
        <p:spPr>
          <a:xfrm>
            <a:off x="1031796" y="1104227"/>
            <a:ext cx="16195834" cy="580390"/>
          </a:xfrm>
          <a:prstGeom prst="rect">
            <a:avLst/>
          </a:prstGeom>
        </p:spPr>
        <p:txBody>
          <a:bodyPr lIns="0" tIns="0" rIns="0" bIns="0" rtlCol="0" anchor="t">
            <a:spAutoFit/>
          </a:bodyPr>
          <a:lstStyle/>
          <a:p>
            <a:pPr algn="ctr">
              <a:lnSpc>
                <a:spcPts val="4760"/>
              </a:lnSpc>
            </a:pPr>
            <a:r>
              <a:rPr lang="en-US" sz="3400">
                <a:solidFill>
                  <a:srgbClr val="000000"/>
                </a:solidFill>
                <a:latin typeface="Saira Medium Bold" panose="00000700000000000000"/>
              </a:rPr>
              <a:t>Thuật toán supervised learning còn được tiếp tục chia nhỏ ra thành hai loại chính:</a:t>
            </a:r>
            <a:endParaRPr lang="en-US" sz="3400">
              <a:solidFill>
                <a:srgbClr val="000000"/>
              </a:solidFill>
              <a:latin typeface="Saira Medium Bold" panose="0000070000000000000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2722445"/>
          </a:xfrm>
          <a:custGeom>
            <a:avLst/>
            <a:gdLst/>
            <a:ahLst/>
            <a:cxnLst/>
            <a:rect l="l" t="t" r="r" b="b"/>
            <a:pathLst>
              <a:path w="18288000" h="2722445">
                <a:moveTo>
                  <a:pt x="0" y="0"/>
                </a:moveTo>
                <a:lnTo>
                  <a:pt x="18288000" y="0"/>
                </a:lnTo>
                <a:lnTo>
                  <a:pt x="18288000" y="2722445"/>
                </a:lnTo>
                <a:lnTo>
                  <a:pt x="0" y="2722445"/>
                </a:lnTo>
                <a:lnTo>
                  <a:pt x="0" y="0"/>
                </a:lnTo>
                <a:close/>
              </a:path>
            </a:pathLst>
          </a:custGeom>
          <a:blipFill>
            <a:blip r:embed="rId1">
              <a:extLst>
                <a:ext uri="{96DAC541-7B7A-43D3-8B79-37D633B846F1}">
                  <asvg:svgBlip xmlns:asvg="http://schemas.microsoft.com/office/drawing/2016/SVG/main" r:embed="rId2"/>
                </a:ext>
              </a:extLst>
            </a:blip>
            <a:stretch>
              <a:fillRect b="-278208"/>
            </a:stretch>
          </a:blipFill>
        </p:spPr>
      </p:sp>
      <p:sp>
        <p:nvSpPr>
          <p:cNvPr id="3" name="AutoShape 3"/>
          <p:cNvSpPr/>
          <p:nvPr/>
        </p:nvSpPr>
        <p:spPr>
          <a:xfrm>
            <a:off x="1028700" y="8776267"/>
            <a:ext cx="7428107" cy="0"/>
          </a:xfrm>
          <a:prstGeom prst="line">
            <a:avLst/>
          </a:prstGeom>
          <a:ln w="9525" cap="flat">
            <a:solidFill>
              <a:srgbClr val="2C2C2C"/>
            </a:solidFill>
            <a:prstDash val="solid"/>
            <a:headEnd type="none" w="sm" len="sm"/>
            <a:tailEnd type="none" w="sm" len="sm"/>
          </a:ln>
        </p:spPr>
      </p:sp>
      <p:sp>
        <p:nvSpPr>
          <p:cNvPr id="4" name="Freeform 4"/>
          <p:cNvSpPr/>
          <p:nvPr/>
        </p:nvSpPr>
        <p:spPr>
          <a:xfrm>
            <a:off x="9266343" y="1217213"/>
            <a:ext cx="1077268" cy="475344"/>
          </a:xfrm>
          <a:custGeom>
            <a:avLst/>
            <a:gdLst/>
            <a:ahLst/>
            <a:cxnLst/>
            <a:rect l="l" t="t" r="r" b="b"/>
            <a:pathLst>
              <a:path w="1077268" h="475344">
                <a:moveTo>
                  <a:pt x="0" y="0"/>
                </a:moveTo>
                <a:lnTo>
                  <a:pt x="1077268" y="0"/>
                </a:lnTo>
                <a:lnTo>
                  <a:pt x="1077268" y="475344"/>
                </a:lnTo>
                <a:lnTo>
                  <a:pt x="0" y="47534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a:off x="9144000" y="3305796"/>
            <a:ext cx="8490579" cy="4859927"/>
          </a:xfrm>
          <a:custGeom>
            <a:avLst/>
            <a:gdLst/>
            <a:ahLst/>
            <a:cxnLst/>
            <a:rect l="l" t="t" r="r" b="b"/>
            <a:pathLst>
              <a:path w="8490579" h="4859927">
                <a:moveTo>
                  <a:pt x="0" y="0"/>
                </a:moveTo>
                <a:lnTo>
                  <a:pt x="8490579" y="0"/>
                </a:lnTo>
                <a:lnTo>
                  <a:pt x="8490579" y="4859927"/>
                </a:lnTo>
                <a:lnTo>
                  <a:pt x="0" y="4859927"/>
                </a:lnTo>
                <a:lnTo>
                  <a:pt x="0" y="0"/>
                </a:lnTo>
                <a:close/>
              </a:path>
            </a:pathLst>
          </a:custGeom>
          <a:blipFill>
            <a:blip r:embed="rId5"/>
            <a:stretch>
              <a:fillRect/>
            </a:stretch>
          </a:blipFill>
        </p:spPr>
      </p:sp>
      <p:sp>
        <p:nvSpPr>
          <p:cNvPr id="6" name="TextBox 6"/>
          <p:cNvSpPr txBox="1"/>
          <p:nvPr/>
        </p:nvSpPr>
        <p:spPr>
          <a:xfrm>
            <a:off x="1028700" y="734795"/>
            <a:ext cx="7783026" cy="1504950"/>
          </a:xfrm>
          <a:prstGeom prst="rect">
            <a:avLst/>
          </a:prstGeom>
        </p:spPr>
        <p:txBody>
          <a:bodyPr lIns="0" tIns="0" rIns="0" bIns="0" rtlCol="0" anchor="t">
            <a:spAutoFit/>
          </a:bodyPr>
          <a:lstStyle/>
          <a:p>
            <a:pPr marL="0" lvl="0" indent="0">
              <a:lnSpc>
                <a:spcPts val="6000"/>
              </a:lnSpc>
              <a:spcBef>
                <a:spcPct val="0"/>
              </a:spcBef>
            </a:pPr>
            <a:r>
              <a:rPr lang="en-US" sz="5000">
                <a:solidFill>
                  <a:srgbClr val="2C2C2C"/>
                </a:solidFill>
                <a:latin typeface="Saira Medium" panose="00000600000000000000"/>
              </a:rPr>
              <a:t>2. Unsupervised Learning (Học không giám sát)</a:t>
            </a:r>
            <a:endParaRPr lang="en-US" sz="5000">
              <a:solidFill>
                <a:srgbClr val="2C2C2C"/>
              </a:solidFill>
              <a:latin typeface="Saira Medium" panose="00000600000000000000"/>
            </a:endParaRPr>
          </a:p>
        </p:txBody>
      </p:sp>
      <p:sp>
        <p:nvSpPr>
          <p:cNvPr id="7" name="TextBox 7"/>
          <p:cNvSpPr txBox="1"/>
          <p:nvPr/>
        </p:nvSpPr>
        <p:spPr>
          <a:xfrm>
            <a:off x="1028700" y="3786370"/>
            <a:ext cx="7428100" cy="4443730"/>
          </a:xfrm>
          <a:prstGeom prst="rect">
            <a:avLst/>
          </a:prstGeom>
        </p:spPr>
        <p:txBody>
          <a:bodyPr lIns="0" tIns="0" rIns="0" bIns="0" rtlCol="0" anchor="t">
            <a:spAutoFit/>
          </a:bodyPr>
          <a:lstStyle/>
          <a:p>
            <a:pPr marL="604520" lvl="1" indent="-302260">
              <a:lnSpc>
                <a:spcPts val="3920"/>
              </a:lnSpc>
              <a:buFont typeface="Arial" panose="020B0604020202020204"/>
              <a:buChar char="•"/>
            </a:pPr>
            <a:r>
              <a:rPr lang="en-US" sz="2800">
                <a:solidFill>
                  <a:srgbClr val="2C2C2C"/>
                </a:solidFill>
                <a:latin typeface="Cabin Regular" panose="00000500000000000000"/>
              </a:rPr>
              <a:t>Trong thuật toán unsupervised learning, chúng ta không biết được outcome hay nhãn mà chỉ có dữ liệu đầu vào. Thuật toán unsupervised learning sẽ dựa vào cấu trúc của dữ liệu để thực hiện một công việc nào đó, ví dụ như phân nhóm (clustering) hoặc giảm số chiều của dữ liệu (dimension reduction) để thuận tiện trong việc lưu trữ và tính toán.</a:t>
            </a:r>
            <a:endParaRPr lang="en-US" sz="2800">
              <a:solidFill>
                <a:srgbClr val="2C2C2C"/>
              </a:solidFill>
              <a:latin typeface="Cabin Regular" panose="00000500000000000000"/>
            </a:endParaRPr>
          </a:p>
          <a:p>
            <a:pPr>
              <a:lnSpc>
                <a:spcPts val="3920"/>
              </a:lnSpc>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14217</Words>
  <Application>WPS Presentation</Application>
  <PresentationFormat>On-screen Show (4:3)</PresentationFormat>
  <Paragraphs>323</Paragraphs>
  <Slides>53</Slides>
  <Notes>0</Notes>
  <HiddenSlides>0</HiddenSlides>
  <MMClips>0</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53</vt:i4>
      </vt:variant>
    </vt:vector>
  </HeadingPairs>
  <TitlesOfParts>
    <vt:vector size="69" baseType="lpstr">
      <vt:lpstr>Arial</vt:lpstr>
      <vt:lpstr>SimSun</vt:lpstr>
      <vt:lpstr>Wingdings</vt:lpstr>
      <vt:lpstr>Cabin Regular</vt:lpstr>
      <vt:lpstr>Saira Medium Bold</vt:lpstr>
      <vt:lpstr>Cabin Regular Bold</vt:lpstr>
      <vt:lpstr>Saira Medium</vt:lpstr>
      <vt:lpstr>Arial</vt:lpstr>
      <vt:lpstr>Saira Medium Italics</vt:lpstr>
      <vt:lpstr>Segoe Print</vt:lpstr>
      <vt:lpstr>Calibri</vt:lpstr>
      <vt:lpstr>Microsoft YaHei</vt:lpstr>
      <vt:lpstr>Arial Unicode MS</vt:lpstr>
      <vt:lpstr>Canva Sans Bold</vt:lpstr>
      <vt:lpstr>Saira Medium Semi-Bold</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Phân nhóm các thuật toán ML, Phân chia tập dữ liệu, NumPy, Pandas, Matp</dc:title>
  <dc:creator/>
  <cp:lastModifiedBy>acer</cp:lastModifiedBy>
  <cp:revision>2</cp:revision>
  <dcterms:created xsi:type="dcterms:W3CDTF">2006-08-16T00:00:00Z</dcterms:created>
  <dcterms:modified xsi:type="dcterms:W3CDTF">2023-06-16T18:27:05Z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A6D9A41195D44D6D81AD4C5BBA2D5571</vt:lpwstr>
  </property>
  <property fmtid="{D5CDD505-2E9C-101B-9397-08002B2CF9AE}" pid="3" name="KSOProductBuildVer">
    <vt:lpwstr>1033-11.2.0.11537</vt:lpwstr>
  </property>
</Properties>
</file>